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72" r:id="rId2"/>
    <p:sldMasterId id="2147483660" r:id="rId3"/>
  </p:sldMasterIdLst>
  <p:notesMasterIdLst>
    <p:notesMasterId r:id="rId54"/>
  </p:notesMasterIdLst>
  <p:handoutMasterIdLst>
    <p:handoutMasterId r:id="rId55"/>
  </p:handoutMasterIdLst>
  <p:sldIdLst>
    <p:sldId id="1298" r:id="rId4"/>
    <p:sldId id="1301" r:id="rId5"/>
    <p:sldId id="2179" r:id="rId6"/>
    <p:sldId id="2271" r:id="rId7"/>
    <p:sldId id="2209" r:id="rId8"/>
    <p:sldId id="2272" r:id="rId9"/>
    <p:sldId id="2273" r:id="rId10"/>
    <p:sldId id="2274" r:id="rId11"/>
    <p:sldId id="2202" r:id="rId12"/>
    <p:sldId id="2275" r:id="rId13"/>
    <p:sldId id="2186" r:id="rId14"/>
    <p:sldId id="2190" r:id="rId15"/>
    <p:sldId id="2276" r:id="rId16"/>
    <p:sldId id="2277" r:id="rId17"/>
    <p:sldId id="2278" r:id="rId18"/>
    <p:sldId id="2281" r:id="rId19"/>
    <p:sldId id="2282" r:id="rId20"/>
    <p:sldId id="2301" r:id="rId21"/>
    <p:sldId id="2279" r:id="rId22"/>
    <p:sldId id="2284" r:id="rId23"/>
    <p:sldId id="2285" r:id="rId24"/>
    <p:sldId id="2286" r:id="rId25"/>
    <p:sldId id="2280" r:id="rId26"/>
    <p:sldId id="2287" r:id="rId27"/>
    <p:sldId id="2288" r:id="rId28"/>
    <p:sldId id="2290" r:id="rId29"/>
    <p:sldId id="2293" r:id="rId30"/>
    <p:sldId id="2291" r:id="rId31"/>
    <p:sldId id="2292" r:id="rId32"/>
    <p:sldId id="2294" r:id="rId33"/>
    <p:sldId id="2295" r:id="rId34"/>
    <p:sldId id="2296" r:id="rId35"/>
    <p:sldId id="2297" r:id="rId36"/>
    <p:sldId id="2298" r:id="rId37"/>
    <p:sldId id="2299" r:id="rId38"/>
    <p:sldId id="2300" r:id="rId39"/>
    <p:sldId id="2303" r:id="rId40"/>
    <p:sldId id="2302" r:id="rId41"/>
    <p:sldId id="2304" r:id="rId42"/>
    <p:sldId id="2305" r:id="rId43"/>
    <p:sldId id="2306" r:id="rId44"/>
    <p:sldId id="2307" r:id="rId45"/>
    <p:sldId id="2309" r:id="rId46"/>
    <p:sldId id="2308" r:id="rId47"/>
    <p:sldId id="2310" r:id="rId48"/>
    <p:sldId id="2311" r:id="rId49"/>
    <p:sldId id="2312" r:id="rId50"/>
    <p:sldId id="2191" r:id="rId51"/>
    <p:sldId id="2255" r:id="rId52"/>
    <p:sldId id="1454" r:id="rId53"/>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ctr"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0D0D"/>
    <a:srgbClr val="FFFFCC"/>
    <a:srgbClr val="F8FFB7"/>
    <a:srgbClr val="FFFFA9"/>
    <a:srgbClr val="FFCC66"/>
    <a:srgbClr val="CC0A0C"/>
    <a:srgbClr val="FFFFFF"/>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4656" autoAdjust="0"/>
    <p:restoredTop sz="94692" autoAdjust="0"/>
  </p:normalViewPr>
  <p:slideViewPr>
    <p:cSldViewPr>
      <p:cViewPr>
        <p:scale>
          <a:sx n="72" d="100"/>
          <a:sy n="72" d="100"/>
        </p:scale>
        <p:origin x="-1048" y="-2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9" d="100"/>
        <a:sy n="8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60"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l">
              <a:defRPr sz="1200">
                <a:latin typeface="Times" charset="0"/>
                <a:ea typeface="+mn-ea"/>
                <a:cs typeface="+mn-cs"/>
              </a:defRPr>
            </a:lvl1pPr>
          </a:lstStyle>
          <a:p>
            <a:pPr>
              <a:defRPr/>
            </a:pPr>
            <a:endParaRPr lang="en-US"/>
          </a:p>
        </p:txBody>
      </p:sp>
      <p:sp>
        <p:nvSpPr>
          <p:cNvPr id="83971" name="Rectangle 3"/>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sz="1200">
                <a:latin typeface="Times" charset="0"/>
                <a:ea typeface="+mn-ea"/>
                <a:cs typeface="+mn-cs"/>
              </a:defRPr>
            </a:lvl1pPr>
          </a:lstStyle>
          <a:p>
            <a:pPr>
              <a:defRPr/>
            </a:pPr>
            <a:endParaRPr lang="en-US"/>
          </a:p>
        </p:txBody>
      </p:sp>
      <p:sp>
        <p:nvSpPr>
          <p:cNvPr id="83972" name="Rectangle 4"/>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a:defRPr sz="1200">
                <a:latin typeface="Times" charset="0"/>
                <a:ea typeface="+mn-ea"/>
                <a:cs typeface="+mn-cs"/>
              </a:defRPr>
            </a:lvl1pPr>
          </a:lstStyle>
          <a:p>
            <a:pPr>
              <a:defRPr/>
            </a:pPr>
            <a:endParaRPr lang="en-US"/>
          </a:p>
        </p:txBody>
      </p:sp>
      <p:sp>
        <p:nvSpPr>
          <p:cNvPr id="83973" name="Rectangle 5"/>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pPr>
              <a:defRPr/>
            </a:pPr>
            <a:fld id="{873BAC10-6CF4-BD4D-B8FC-A748BC84C6E1}" type="slidenum">
              <a:rPr lang="en-US"/>
              <a:pPr>
                <a:defRPr/>
              </a:pPr>
              <a:t>‹#›</a:t>
            </a:fld>
            <a:endParaRPr lang="en-US"/>
          </a:p>
        </p:txBody>
      </p:sp>
    </p:spTree>
    <p:extLst>
      <p:ext uri="{BB962C8B-B14F-4D97-AF65-F5344CB8AC3E}">
        <p14:creationId xmlns:p14="http://schemas.microsoft.com/office/powerpoint/2010/main" val="4120840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94661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8"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0594"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6"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a:noFill/>
          <a:ln w="12700">
            <a:solidFill>
              <a:prstClr val="black"/>
            </a:solidFill>
          </a:ln>
        </p:spPr>
      </p:sp>
      <p:sp>
        <p:nvSpPr>
          <p:cNvPr id="3" name="Notes Placeholder 2"/>
          <p:cNvSpPr>
            <a:spLocks noGrp="1"/>
          </p:cNvSpPr>
          <p:nvPr>
            <p:ph type="body" idx="1"/>
          </p:nvPr>
        </p:nvSpPr>
        <p:spPr>
          <a:xfrm>
            <a:off x="685800" y="4343400"/>
            <a:ext cx="5486400" cy="4114800"/>
          </a:xfrm>
          <a:prstGeom prst="rect">
            <a:avLst/>
          </a:prstGeom>
        </p:spPr>
        <p:txBody>
          <a:bodyPr/>
          <a:lstStyle/>
          <a:p>
            <a:endParaRPr lang="en-US" dirty="0"/>
          </a:p>
        </p:txBody>
      </p:sp>
    </p:spTree>
    <p:extLst>
      <p:ext uri="{BB962C8B-B14F-4D97-AF65-F5344CB8AC3E}">
        <p14:creationId xmlns:p14="http://schemas.microsoft.com/office/powerpoint/2010/main" val="1603720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0728087"/>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798524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0571326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5A69E6B-C78A-AB4D-B0E3-E8B86D30D9E8}"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B6C4FF8-93AA-824F-B5CB-0DE1FB90B9D4}" type="slidenum">
              <a:rPr lang="en-US"/>
              <a:pPr>
                <a:defRPr/>
              </a:pPr>
              <a:t>‹#›</a:t>
            </a:fld>
            <a:endParaRPr lang="en-US"/>
          </a:p>
        </p:txBody>
      </p:sp>
    </p:spTree>
    <p:extLst>
      <p:ext uri="{BB962C8B-B14F-4D97-AF65-F5344CB8AC3E}">
        <p14:creationId xmlns:p14="http://schemas.microsoft.com/office/powerpoint/2010/main" val="15094728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81E71E14-CB1A-C340-A5EA-6D621487B8C8}"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A09871B-3BC2-AA4B-A2C9-E910B795C91B}" type="slidenum">
              <a:rPr lang="en-US"/>
              <a:pPr>
                <a:defRPr/>
              </a:pPr>
              <a:t>‹#›</a:t>
            </a:fld>
            <a:endParaRPr lang="en-US"/>
          </a:p>
        </p:txBody>
      </p:sp>
    </p:spTree>
    <p:extLst>
      <p:ext uri="{BB962C8B-B14F-4D97-AF65-F5344CB8AC3E}">
        <p14:creationId xmlns:p14="http://schemas.microsoft.com/office/powerpoint/2010/main" val="37449532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0CE25EE0-BB21-D941-BD38-A3A9E9BFFCAA}"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373812B3-9B26-F145-81C7-3761840950B3}" type="slidenum">
              <a:rPr lang="en-US"/>
              <a:pPr>
                <a:defRPr/>
              </a:pPr>
              <a:t>‹#›</a:t>
            </a:fld>
            <a:endParaRPr lang="en-US"/>
          </a:p>
        </p:txBody>
      </p:sp>
    </p:spTree>
    <p:extLst>
      <p:ext uri="{BB962C8B-B14F-4D97-AF65-F5344CB8AC3E}">
        <p14:creationId xmlns:p14="http://schemas.microsoft.com/office/powerpoint/2010/main" val="2176720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63A20FF6-228D-244F-916D-E5E4B5F1AADE}" type="datetimeFigureOut">
              <a:rPr lang="en-US"/>
              <a:pPr>
                <a:defRPr/>
              </a:pPr>
              <a:t>5/24/13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D37AB984-FE7B-3B41-889D-7E743E553697}" type="slidenum">
              <a:rPr lang="en-US"/>
              <a:pPr>
                <a:defRPr/>
              </a:pPr>
              <a:t>‹#›</a:t>
            </a:fld>
            <a:endParaRPr lang="en-US"/>
          </a:p>
        </p:txBody>
      </p:sp>
    </p:spTree>
    <p:extLst>
      <p:ext uri="{BB962C8B-B14F-4D97-AF65-F5344CB8AC3E}">
        <p14:creationId xmlns:p14="http://schemas.microsoft.com/office/powerpoint/2010/main" val="1385803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vl1pPr>
          </a:lstStyle>
          <a:p>
            <a:pPr>
              <a:defRPr/>
            </a:pPr>
            <a:fld id="{A8D33AD4-CD14-1F4B-A9CB-38BAA2D25F09}" type="datetimeFigureOut">
              <a:rPr lang="en-US"/>
              <a:pPr>
                <a:defRPr/>
              </a:pPr>
              <a:t>5/24/13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9388CA6-CB3C-1B47-B0E3-28FBCD05010B}" type="slidenum">
              <a:rPr lang="en-US"/>
              <a:pPr>
                <a:defRPr/>
              </a:pPr>
              <a:t>‹#›</a:t>
            </a:fld>
            <a:endParaRPr lang="en-US"/>
          </a:p>
        </p:txBody>
      </p:sp>
    </p:spTree>
    <p:extLst>
      <p:ext uri="{BB962C8B-B14F-4D97-AF65-F5344CB8AC3E}">
        <p14:creationId xmlns:p14="http://schemas.microsoft.com/office/powerpoint/2010/main" val="40946007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lvl1pPr>
          </a:lstStyle>
          <a:p>
            <a:pPr>
              <a:defRPr/>
            </a:pPr>
            <a:fld id="{78831803-D18A-A040-9D71-AD0A5D03AF66}" type="datetimeFigureOut">
              <a:rPr lang="en-US"/>
              <a:pPr>
                <a:defRPr/>
              </a:pPr>
              <a:t>5/24/13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AFAFEAD-1B8C-5F4A-B023-355726D28830}" type="slidenum">
              <a:rPr lang="en-US"/>
              <a:pPr>
                <a:defRPr/>
              </a:pPr>
              <a:t>‹#›</a:t>
            </a:fld>
            <a:endParaRPr lang="en-US"/>
          </a:p>
        </p:txBody>
      </p:sp>
    </p:spTree>
    <p:extLst>
      <p:ext uri="{BB962C8B-B14F-4D97-AF65-F5344CB8AC3E}">
        <p14:creationId xmlns:p14="http://schemas.microsoft.com/office/powerpoint/2010/main" val="235706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fld id="{9BC2A24F-8597-AB43-988C-09EB50160BE9}" type="datetimeFigureOut">
              <a:rPr lang="en-US"/>
              <a:pPr>
                <a:defRPr/>
              </a:pPr>
              <a:t>5/24/13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0B4FC45-F942-3C4B-ACD4-E5B82879CE5B}" type="slidenum">
              <a:rPr lang="en-US"/>
              <a:pPr>
                <a:defRPr/>
              </a:pPr>
              <a:t>‹#›</a:t>
            </a:fld>
            <a:endParaRPr lang="en-US"/>
          </a:p>
        </p:txBody>
      </p:sp>
    </p:spTree>
    <p:extLst>
      <p:ext uri="{BB962C8B-B14F-4D97-AF65-F5344CB8AC3E}">
        <p14:creationId xmlns:p14="http://schemas.microsoft.com/office/powerpoint/2010/main" val="2097634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6871D356-3372-004A-A50F-33F115C288AD}" type="datetimeFigureOut">
              <a:rPr lang="en-US"/>
              <a:pPr>
                <a:defRPr/>
              </a:pPr>
              <a:t>5/24/13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AF6EC1D-0195-EC47-88F8-108A697D0807}" type="slidenum">
              <a:rPr lang="en-US"/>
              <a:pPr>
                <a:defRPr/>
              </a:pPr>
              <a:t>‹#›</a:t>
            </a:fld>
            <a:endParaRPr lang="en-US"/>
          </a:p>
        </p:txBody>
      </p:sp>
    </p:spTree>
    <p:extLst>
      <p:ext uri="{BB962C8B-B14F-4D97-AF65-F5344CB8AC3E}">
        <p14:creationId xmlns:p14="http://schemas.microsoft.com/office/powerpoint/2010/main" val="3240273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47480663"/>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55207FE2-88CB-7744-8875-36325658A55D}" type="datetimeFigureOut">
              <a:rPr lang="en-US"/>
              <a:pPr>
                <a:defRPr/>
              </a:pPr>
              <a:t>5/24/13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E41C72C-5764-3A4B-BCA4-7860BFC4833B}" type="slidenum">
              <a:rPr lang="en-US"/>
              <a:pPr>
                <a:defRPr/>
              </a:pPr>
              <a:t>‹#›</a:t>
            </a:fld>
            <a:endParaRPr lang="en-US"/>
          </a:p>
        </p:txBody>
      </p:sp>
    </p:spTree>
    <p:extLst>
      <p:ext uri="{BB962C8B-B14F-4D97-AF65-F5344CB8AC3E}">
        <p14:creationId xmlns:p14="http://schemas.microsoft.com/office/powerpoint/2010/main" val="3461164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E20CB84-D37B-ED44-91B0-C5FD8A2E73E6}"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8F2A780-3035-4141-AD0D-69A2110C2F31}" type="slidenum">
              <a:rPr lang="en-US"/>
              <a:pPr>
                <a:defRPr/>
              </a:pPr>
              <a:t>‹#›</a:t>
            </a:fld>
            <a:endParaRPr lang="en-US"/>
          </a:p>
        </p:txBody>
      </p:sp>
    </p:spTree>
    <p:extLst>
      <p:ext uri="{BB962C8B-B14F-4D97-AF65-F5344CB8AC3E}">
        <p14:creationId xmlns:p14="http://schemas.microsoft.com/office/powerpoint/2010/main" val="36765914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0D0CA8C-D5EB-CF4D-85FE-48B0EF92A79B}"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E6888213-D5DC-E14E-9959-6FBA98E46C31}" type="slidenum">
              <a:rPr lang="en-US"/>
              <a:pPr>
                <a:defRPr/>
              </a:pPr>
              <a:t>‹#›</a:t>
            </a:fld>
            <a:endParaRPr lang="en-US"/>
          </a:p>
        </p:txBody>
      </p:sp>
    </p:spTree>
    <p:extLst>
      <p:ext uri="{BB962C8B-B14F-4D97-AF65-F5344CB8AC3E}">
        <p14:creationId xmlns:p14="http://schemas.microsoft.com/office/powerpoint/2010/main" val="32947380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6E8F7EBB-9060-8645-A583-7E2397395E9B}"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51B2F50-8B58-824F-AD2F-D46020ED18DD}" type="slidenum">
              <a:rPr lang="en-US"/>
              <a:pPr>
                <a:defRPr/>
              </a:pPr>
              <a:t>‹#›</a:t>
            </a:fld>
            <a:endParaRPr lang="en-US"/>
          </a:p>
        </p:txBody>
      </p:sp>
    </p:spTree>
    <p:extLst>
      <p:ext uri="{BB962C8B-B14F-4D97-AF65-F5344CB8AC3E}">
        <p14:creationId xmlns:p14="http://schemas.microsoft.com/office/powerpoint/2010/main" val="19074143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37A59302-C1B4-F643-8A01-DD098F83DCF4}"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C5861933-263F-D64E-A61C-7C770854FD86}" type="slidenum">
              <a:rPr lang="en-US"/>
              <a:pPr>
                <a:defRPr/>
              </a:pPr>
              <a:t>‹#›</a:t>
            </a:fld>
            <a:endParaRPr lang="en-US"/>
          </a:p>
        </p:txBody>
      </p:sp>
    </p:spTree>
    <p:extLst>
      <p:ext uri="{BB962C8B-B14F-4D97-AF65-F5344CB8AC3E}">
        <p14:creationId xmlns:p14="http://schemas.microsoft.com/office/powerpoint/2010/main" val="14254612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9E6D8AB-BCD2-A647-A378-B9B2ED2F1F8C}"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7EEC7BDA-C8CC-E340-9CAC-91B8111AD2CC}" type="slidenum">
              <a:rPr lang="en-US"/>
              <a:pPr>
                <a:defRPr/>
              </a:pPr>
              <a:t>‹#›</a:t>
            </a:fld>
            <a:endParaRPr lang="en-US"/>
          </a:p>
        </p:txBody>
      </p:sp>
    </p:spTree>
    <p:extLst>
      <p:ext uri="{BB962C8B-B14F-4D97-AF65-F5344CB8AC3E}">
        <p14:creationId xmlns:p14="http://schemas.microsoft.com/office/powerpoint/2010/main" val="336520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4F60FF17-2946-2745-96A9-3D2C322E9D9B}" type="datetimeFigureOut">
              <a:rPr lang="en-US"/>
              <a:pPr>
                <a:defRPr/>
              </a:pPr>
              <a:t>5/24/13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06EE64F2-0457-9F46-AF0C-6E3A7B241F77}" type="slidenum">
              <a:rPr lang="en-US"/>
              <a:pPr>
                <a:defRPr/>
              </a:pPr>
              <a:t>‹#›</a:t>
            </a:fld>
            <a:endParaRPr lang="en-US"/>
          </a:p>
        </p:txBody>
      </p:sp>
    </p:spTree>
    <p:extLst>
      <p:ext uri="{BB962C8B-B14F-4D97-AF65-F5344CB8AC3E}">
        <p14:creationId xmlns:p14="http://schemas.microsoft.com/office/powerpoint/2010/main" val="29168798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vl1pPr>
          </a:lstStyle>
          <a:p>
            <a:pPr>
              <a:defRPr/>
            </a:pPr>
            <a:fld id="{A666A6F8-C60F-4940-AA15-93EBD388CDBC}" type="datetimeFigureOut">
              <a:rPr lang="en-US"/>
              <a:pPr>
                <a:defRPr/>
              </a:pPr>
              <a:t>5/24/13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A03A51AC-599C-DC48-B271-C02543AFF45F}" type="slidenum">
              <a:rPr lang="en-US"/>
              <a:pPr>
                <a:defRPr/>
              </a:pPr>
              <a:t>‹#›</a:t>
            </a:fld>
            <a:endParaRPr lang="en-US"/>
          </a:p>
        </p:txBody>
      </p:sp>
    </p:spTree>
    <p:extLst>
      <p:ext uri="{BB962C8B-B14F-4D97-AF65-F5344CB8AC3E}">
        <p14:creationId xmlns:p14="http://schemas.microsoft.com/office/powerpoint/2010/main" val="20633012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lvl1pPr>
          </a:lstStyle>
          <a:p>
            <a:pPr>
              <a:defRPr/>
            </a:pPr>
            <a:fld id="{B9BB2FAE-B150-A449-BB1B-9A85F3A0FD05}" type="datetimeFigureOut">
              <a:rPr lang="en-US"/>
              <a:pPr>
                <a:defRPr/>
              </a:pPr>
              <a:t>5/24/13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E693169-BD00-2646-9278-98C6D39704CC}" type="slidenum">
              <a:rPr lang="en-US"/>
              <a:pPr>
                <a:defRPr/>
              </a:pPr>
              <a:t>‹#›</a:t>
            </a:fld>
            <a:endParaRPr lang="en-US"/>
          </a:p>
        </p:txBody>
      </p:sp>
    </p:spTree>
    <p:extLst>
      <p:ext uri="{BB962C8B-B14F-4D97-AF65-F5344CB8AC3E}">
        <p14:creationId xmlns:p14="http://schemas.microsoft.com/office/powerpoint/2010/main" val="33696240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vl1pPr>
          </a:lstStyle>
          <a:p>
            <a:pPr>
              <a:defRPr/>
            </a:pPr>
            <a:fld id="{DDABA974-E2B9-EF48-8E7A-491245BB66B9}" type="datetimeFigureOut">
              <a:rPr lang="en-US"/>
              <a:pPr>
                <a:defRPr/>
              </a:pPr>
              <a:t>5/24/13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2F7F5101-8E13-9F44-A35F-F79EAAE9C113}" type="slidenum">
              <a:rPr lang="en-US"/>
              <a:pPr>
                <a:defRPr/>
              </a:pPr>
              <a:t>‹#›</a:t>
            </a:fld>
            <a:endParaRPr lang="en-US"/>
          </a:p>
        </p:txBody>
      </p:sp>
    </p:spTree>
    <p:extLst>
      <p:ext uri="{BB962C8B-B14F-4D97-AF65-F5344CB8AC3E}">
        <p14:creationId xmlns:p14="http://schemas.microsoft.com/office/powerpoint/2010/main" val="2443821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8449204"/>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32414134-2776-6048-918A-21559751D255}" type="datetimeFigureOut">
              <a:rPr lang="en-US"/>
              <a:pPr>
                <a:defRPr/>
              </a:pPr>
              <a:t>5/24/13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8FBA73BD-11E4-6748-97AC-4355CBAED719}" type="slidenum">
              <a:rPr lang="en-US"/>
              <a:pPr>
                <a:defRPr/>
              </a:pPr>
              <a:t>‹#›</a:t>
            </a:fld>
            <a:endParaRPr lang="en-US"/>
          </a:p>
        </p:txBody>
      </p:sp>
    </p:spTree>
    <p:extLst>
      <p:ext uri="{BB962C8B-B14F-4D97-AF65-F5344CB8AC3E}">
        <p14:creationId xmlns:p14="http://schemas.microsoft.com/office/powerpoint/2010/main" val="34212396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vl1pPr>
          </a:lstStyle>
          <a:p>
            <a:pPr>
              <a:defRPr/>
            </a:pPr>
            <a:fld id="{51A38367-E441-A44B-9384-E77FE770A92E}" type="datetimeFigureOut">
              <a:rPr lang="en-US"/>
              <a:pPr>
                <a:defRPr/>
              </a:pPr>
              <a:t>5/24/13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42919D87-EEDA-8542-BD64-D8202D68C1BE}" type="slidenum">
              <a:rPr lang="en-US"/>
              <a:pPr>
                <a:defRPr/>
              </a:pPr>
              <a:t>‹#›</a:t>
            </a:fld>
            <a:endParaRPr lang="en-US"/>
          </a:p>
        </p:txBody>
      </p:sp>
    </p:spTree>
    <p:extLst>
      <p:ext uri="{BB962C8B-B14F-4D97-AF65-F5344CB8AC3E}">
        <p14:creationId xmlns:p14="http://schemas.microsoft.com/office/powerpoint/2010/main" val="6923124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95499CD8-034C-4446-AA8B-507C8B852381}"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ADFC7D3-91E9-6148-BA5E-38CADFA2B8E5}" type="slidenum">
              <a:rPr lang="en-US"/>
              <a:pPr>
                <a:defRPr/>
              </a:pPr>
              <a:t>‹#›</a:t>
            </a:fld>
            <a:endParaRPr lang="en-US"/>
          </a:p>
        </p:txBody>
      </p:sp>
    </p:spTree>
    <p:extLst>
      <p:ext uri="{BB962C8B-B14F-4D97-AF65-F5344CB8AC3E}">
        <p14:creationId xmlns:p14="http://schemas.microsoft.com/office/powerpoint/2010/main" val="17122562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fld id="{D7859BE7-0B7F-0148-8A34-9B46B2DA63DF}" type="datetimeFigureOut">
              <a:rPr lang="en-US"/>
              <a:pPr>
                <a:defRPr/>
              </a:pPr>
              <a:t>5/24/13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FF9EE7E-5A74-4E4C-AF25-54022D21807C}" type="slidenum">
              <a:rPr lang="en-US"/>
              <a:pPr>
                <a:defRPr/>
              </a:pPr>
              <a:t>‹#›</a:t>
            </a:fld>
            <a:endParaRPr lang="en-US"/>
          </a:p>
        </p:txBody>
      </p:sp>
    </p:spTree>
    <p:extLst>
      <p:ext uri="{BB962C8B-B14F-4D97-AF65-F5344CB8AC3E}">
        <p14:creationId xmlns:p14="http://schemas.microsoft.com/office/powerpoint/2010/main" val="1586125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96838223"/>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55646084"/>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859331"/>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6368097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961492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3099001"/>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ext Box 19"/>
          <p:cNvSpPr txBox="1">
            <a:spLocks noChangeArrowheads="1"/>
          </p:cNvSpPr>
          <p:nvPr/>
        </p:nvSpPr>
        <p:spPr bwMode="auto">
          <a:xfrm>
            <a:off x="631825" y="1668463"/>
            <a:ext cx="79787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endParaRPr lang="en-US" sz="3600" smtClean="0">
              <a:solidFill>
                <a:srgbClr val="FFFFFF"/>
              </a:solidFill>
              <a:latin typeface="B Frutiger Bold" charset="0"/>
            </a:endParaRPr>
          </a:p>
        </p:txBody>
      </p:sp>
      <p:sp>
        <p:nvSpPr>
          <p:cNvPr id="1027" name="Text Box 21"/>
          <p:cNvSpPr txBox="1">
            <a:spLocks noChangeArrowheads="1"/>
          </p:cNvSpPr>
          <p:nvPr/>
        </p:nvSpPr>
        <p:spPr bwMode="auto">
          <a:xfrm>
            <a:off x="593725" y="1530350"/>
            <a:ext cx="6254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endParaRPr lang="en-US" smtClean="0">
              <a:latin typeface="Times" charset="0"/>
            </a:endParaRPr>
          </a:p>
        </p:txBody>
      </p:sp>
      <p:sp>
        <p:nvSpPr>
          <p:cNvPr id="1028" name="Text Box 22"/>
          <p:cNvSpPr txBox="1">
            <a:spLocks noChangeArrowheads="1"/>
          </p:cNvSpPr>
          <p:nvPr/>
        </p:nvSpPr>
        <p:spPr bwMode="auto">
          <a:xfrm>
            <a:off x="555625" y="174466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spcBef>
                <a:spcPct val="50000"/>
              </a:spcBef>
              <a:defRPr/>
            </a:pPr>
            <a:endParaRPr lang="en-US" smtClean="0">
              <a:latin typeface="Times" charset="0"/>
            </a:endParaRPr>
          </a:p>
        </p:txBody>
      </p:sp>
      <p:sp>
        <p:nvSpPr>
          <p:cNvPr id="1029" name="Rectangle 35"/>
          <p:cNvSpPr>
            <a:spLocks noChangeArrowheads="1"/>
          </p:cNvSpPr>
          <p:nvPr userDrawn="1"/>
        </p:nvSpPr>
        <p:spPr bwMode="auto">
          <a:xfrm>
            <a:off x="685800" y="381000"/>
            <a:ext cx="7772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b"/>
          <a:lstStyle/>
          <a:p>
            <a:pPr>
              <a:lnSpc>
                <a:spcPct val="110000"/>
              </a:lnSpc>
            </a:pPr>
            <a:endParaRPr lang="en-US" sz="4400" b="1" i="1">
              <a:latin typeface="BL Frutiger Black" charset="0"/>
            </a:endParaRPr>
          </a:p>
        </p:txBody>
      </p:sp>
    </p:spTree>
  </p:cSld>
  <p:clrMap bg1="dk2" tx1="lt1" bg2="dk1" tx2="lt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ransition xmlns:p14="http://schemas.microsoft.com/office/powerpoint/2010/main"/>
  <p:txStyles>
    <p:titleStyle>
      <a:lvl1pPr algn="ctr" rtl="0" eaLnBrk="0" fontAlgn="base" hangingPunct="0">
        <a:lnSpc>
          <a:spcPct val="110000"/>
        </a:lnSpc>
        <a:spcBef>
          <a:spcPct val="0"/>
        </a:spcBef>
        <a:spcAft>
          <a:spcPct val="0"/>
        </a:spcAft>
        <a:defRPr sz="4400" b="1" i="1">
          <a:solidFill>
            <a:schemeClr val="tx1"/>
          </a:solidFill>
          <a:latin typeface="+mj-lt"/>
          <a:ea typeface="ＭＳ Ｐゴシック" charset="0"/>
          <a:cs typeface="ＭＳ Ｐゴシック" charset="0"/>
        </a:defRPr>
      </a:lvl1pPr>
      <a:lvl2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2pPr>
      <a:lvl3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3pPr>
      <a:lvl4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4pPr>
      <a:lvl5pPr algn="ctr" rtl="0" eaLnBrk="0" fontAlgn="base" hangingPunct="0">
        <a:lnSpc>
          <a:spcPct val="110000"/>
        </a:lnSpc>
        <a:spcBef>
          <a:spcPct val="0"/>
        </a:spcBef>
        <a:spcAft>
          <a:spcPct val="0"/>
        </a:spcAft>
        <a:defRPr sz="4400" b="1" i="1">
          <a:solidFill>
            <a:schemeClr val="tx1"/>
          </a:solidFill>
          <a:latin typeface="BL Frutiger Black" charset="0"/>
          <a:ea typeface="ＭＳ Ｐゴシック" charset="0"/>
          <a:cs typeface="ＭＳ Ｐゴシック" charset="0"/>
        </a:defRPr>
      </a:lvl5pPr>
      <a:lvl6pPr marL="457200" algn="ctr" rtl="0" eaLnBrk="0" fontAlgn="base" hangingPunct="0">
        <a:lnSpc>
          <a:spcPct val="110000"/>
        </a:lnSpc>
        <a:spcBef>
          <a:spcPct val="0"/>
        </a:spcBef>
        <a:spcAft>
          <a:spcPct val="0"/>
        </a:spcAft>
        <a:defRPr sz="4400" b="1" i="1">
          <a:solidFill>
            <a:schemeClr val="tx1"/>
          </a:solidFill>
          <a:latin typeface="BL Frutiger Black" charset="0"/>
        </a:defRPr>
      </a:lvl6pPr>
      <a:lvl7pPr marL="914400" algn="ctr" rtl="0" eaLnBrk="0" fontAlgn="base" hangingPunct="0">
        <a:lnSpc>
          <a:spcPct val="110000"/>
        </a:lnSpc>
        <a:spcBef>
          <a:spcPct val="0"/>
        </a:spcBef>
        <a:spcAft>
          <a:spcPct val="0"/>
        </a:spcAft>
        <a:defRPr sz="4400" b="1" i="1">
          <a:solidFill>
            <a:schemeClr val="tx1"/>
          </a:solidFill>
          <a:latin typeface="BL Frutiger Black" charset="0"/>
        </a:defRPr>
      </a:lvl7pPr>
      <a:lvl8pPr marL="1371600" algn="ctr" rtl="0" eaLnBrk="0" fontAlgn="base" hangingPunct="0">
        <a:lnSpc>
          <a:spcPct val="110000"/>
        </a:lnSpc>
        <a:spcBef>
          <a:spcPct val="0"/>
        </a:spcBef>
        <a:spcAft>
          <a:spcPct val="0"/>
        </a:spcAft>
        <a:defRPr sz="4400" b="1" i="1">
          <a:solidFill>
            <a:schemeClr val="tx1"/>
          </a:solidFill>
          <a:latin typeface="BL Frutiger Black" charset="0"/>
        </a:defRPr>
      </a:lvl8pPr>
      <a:lvl9pPr marL="1828800" algn="ctr" rtl="0" eaLnBrk="0" fontAlgn="base" hangingPunct="0">
        <a:lnSpc>
          <a:spcPct val="110000"/>
        </a:lnSpc>
        <a:spcBef>
          <a:spcPct val="0"/>
        </a:spcBef>
        <a:spcAft>
          <a:spcPct val="0"/>
        </a:spcAft>
        <a:defRPr sz="4400" b="1" i="1">
          <a:solidFill>
            <a:schemeClr val="tx1"/>
          </a:solidFill>
          <a:latin typeface="BL Frutiger Black" charset="0"/>
        </a:defRPr>
      </a:lvl9pPr>
    </p:titleStyle>
    <p:body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6" descr="open Bible-ppt background darke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p:cNvSpPr>
            <a:spLocks noChangeArrowheads="1"/>
          </p:cNvSpPr>
          <p:nvPr userDrawn="1"/>
        </p:nvSpPr>
        <p:spPr bwMode="auto">
          <a:xfrm>
            <a:off x="-28575" y="0"/>
            <a:ext cx="9144000" cy="990600"/>
          </a:xfrm>
          <a:prstGeom prst="rect">
            <a:avLst/>
          </a:prstGeom>
          <a:noFill/>
          <a:ln w="9525">
            <a:noFill/>
            <a:miter lim="800000"/>
            <a:headEnd/>
            <a:tailEnd/>
          </a:ln>
          <a:effectLst/>
        </p:spPr>
        <p:txBody>
          <a:bodyPr lIns="92075" tIns="46038" rIns="92075" bIns="46038" anchor="b"/>
          <a:lstStyle/>
          <a:p>
            <a:pPr>
              <a:lnSpc>
                <a:spcPct val="110000"/>
              </a:lnSpc>
              <a:defRPr/>
            </a:pPr>
            <a:r>
              <a:rPr lang="en-US" sz="4400" b="1" dirty="0">
                <a:solidFill>
                  <a:srgbClr val="FFCC66"/>
                </a:solidFill>
                <a:effectLst>
                  <a:outerShdw blurRad="50800" dist="38100" dir="8100000" algn="tr" rotWithShape="0">
                    <a:prstClr val="black">
                      <a:alpha val="40000"/>
                    </a:prstClr>
                  </a:outerShdw>
                </a:effectLst>
                <a:latin typeface="BI Frutiger BoldItalic" charset="0"/>
              </a:rPr>
              <a:t>Luke 1:1-4</a:t>
            </a:r>
            <a:endParaRPr lang="en-US" sz="4400" b="1" i="1" dirty="0">
              <a:solidFill>
                <a:srgbClr val="FFCC66"/>
              </a:solidFill>
              <a:effectLst>
                <a:outerShdw blurRad="50800" dist="38100" dir="8100000" algn="tr" rotWithShape="0">
                  <a:prstClr val="black">
                    <a:alpha val="40000"/>
                  </a:prstClr>
                </a:outerShdw>
              </a:effectLst>
              <a:latin typeface="BL Frutiger Black" charset="0"/>
            </a:endParaRPr>
          </a:p>
        </p:txBody>
      </p:sp>
      <p:sp>
        <p:nvSpPr>
          <p:cNvPr id="9" name="Text Box 3"/>
          <p:cNvSpPr txBox="1">
            <a:spLocks noChangeArrowheads="1"/>
          </p:cNvSpPr>
          <p:nvPr userDrawn="1"/>
        </p:nvSpPr>
        <p:spPr bwMode="auto">
          <a:xfrm>
            <a:off x="733425" y="1120775"/>
            <a:ext cx="82296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r>
              <a:rPr lang="en-US" sz="3200" dirty="0" smtClean="0">
                <a:solidFill>
                  <a:srgbClr val="FFFFCC"/>
                </a:solidFill>
                <a:latin typeface="Frutiger 57Cn" charset="0"/>
              </a:rPr>
              <a:t>1 Inasmuch as many have taken in hand to set in order a narrative of those things which have been fulfilled among us,</a:t>
            </a:r>
          </a:p>
          <a:p>
            <a:pPr algn="l">
              <a:defRPr/>
            </a:pPr>
            <a:r>
              <a:rPr lang="en-US" sz="3200" dirty="0" smtClean="0">
                <a:solidFill>
                  <a:srgbClr val="FFFFCC"/>
                </a:solidFill>
                <a:latin typeface="Frutiger 57Cn" charset="0"/>
              </a:rPr>
              <a:t>2 just as those who from the beginning were eyewitnesses and ministers of the word delivered them to us,</a:t>
            </a:r>
          </a:p>
          <a:p>
            <a:pPr algn="l">
              <a:defRPr/>
            </a:pPr>
            <a:r>
              <a:rPr lang="en-US" sz="3200" dirty="0" smtClean="0">
                <a:solidFill>
                  <a:srgbClr val="FFFFCC"/>
                </a:solidFill>
                <a:latin typeface="Frutiger 57Cn" charset="0"/>
              </a:rPr>
              <a:t>3 it seemed good to me also, having had perfect understanding of all things from the very first, to write to you an orderly account, most excellent </a:t>
            </a:r>
            <a:r>
              <a:rPr lang="en-US" sz="3200" dirty="0" err="1" smtClean="0">
                <a:solidFill>
                  <a:srgbClr val="FFFFCC"/>
                </a:solidFill>
                <a:latin typeface="Frutiger 57Cn" charset="0"/>
              </a:rPr>
              <a:t>Theophilus</a:t>
            </a:r>
            <a:r>
              <a:rPr lang="en-US" sz="3200" dirty="0" smtClean="0">
                <a:solidFill>
                  <a:srgbClr val="FFFFCC"/>
                </a:solidFill>
                <a:latin typeface="Frutiger 57Cn" charset="0"/>
              </a:rPr>
              <a:t>,</a:t>
            </a:r>
          </a:p>
        </p:txBody>
      </p:sp>
    </p:spTree>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338" name="Picture 8" descr="open Bible-ppt background darker.jpg"/>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ChangeArrowheads="1"/>
          </p:cNvSpPr>
          <p:nvPr userDrawn="1"/>
        </p:nvSpPr>
        <p:spPr bwMode="auto">
          <a:xfrm>
            <a:off x="0" y="0"/>
            <a:ext cx="9144000" cy="990600"/>
          </a:xfrm>
          <a:prstGeom prst="rect">
            <a:avLst/>
          </a:prstGeom>
          <a:noFill/>
          <a:ln w="9525">
            <a:noFill/>
            <a:miter lim="800000"/>
            <a:headEnd/>
            <a:tailEnd/>
          </a:ln>
          <a:effectLst/>
        </p:spPr>
        <p:txBody>
          <a:bodyPr lIns="92075" tIns="46038" rIns="92075" bIns="46038" anchor="b"/>
          <a:lstStyle/>
          <a:p>
            <a:pPr>
              <a:lnSpc>
                <a:spcPct val="110000"/>
              </a:lnSpc>
              <a:defRPr/>
            </a:pPr>
            <a:r>
              <a:rPr lang="en-US" sz="4400" b="1" dirty="0">
                <a:solidFill>
                  <a:srgbClr val="FFCC66"/>
                </a:solidFill>
                <a:effectLst>
                  <a:outerShdw blurRad="50800" dist="38100" dir="8100000" algn="tr" rotWithShape="0">
                    <a:prstClr val="black">
                      <a:alpha val="40000"/>
                    </a:prstClr>
                  </a:outerShdw>
                </a:effectLst>
                <a:latin typeface="BI Frutiger BoldItalic" charset="0"/>
              </a:rPr>
              <a:t>Verse reference here</a:t>
            </a:r>
            <a:endParaRPr lang="en-US" sz="4400" b="1" i="1" dirty="0">
              <a:solidFill>
                <a:srgbClr val="FFCC66"/>
              </a:solidFill>
              <a:effectLst>
                <a:outerShdw blurRad="50800" dist="38100" dir="8100000" algn="tr" rotWithShape="0">
                  <a:prstClr val="black">
                    <a:alpha val="40000"/>
                  </a:prstClr>
                </a:outerShdw>
              </a:effectLst>
              <a:latin typeface="BL Frutiger Black" charset="0"/>
            </a:endParaRPr>
          </a:p>
        </p:txBody>
      </p:sp>
      <p:sp>
        <p:nvSpPr>
          <p:cNvPr id="11" name="Text Box 3"/>
          <p:cNvSpPr txBox="1">
            <a:spLocks noChangeArrowheads="1"/>
          </p:cNvSpPr>
          <p:nvPr userDrawn="1"/>
        </p:nvSpPr>
        <p:spPr bwMode="auto">
          <a:xfrm>
            <a:off x="762000" y="1120775"/>
            <a:ext cx="822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37931725" indent="-37474525">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algn="l">
              <a:defRPr/>
            </a:pPr>
            <a:r>
              <a:rPr lang="en-US" sz="3200" dirty="0" smtClean="0">
                <a:solidFill>
                  <a:srgbClr val="FFFFCC"/>
                </a:solidFill>
                <a:latin typeface="Frutiger 57Cn" charset="0"/>
              </a:rPr>
              <a:t>1 verses here</a:t>
            </a:r>
          </a:p>
        </p:txBody>
      </p:sp>
    </p:spTree>
  </p:cSld>
  <p:clrMap bg1="lt1" tx1="dk1" bg2="lt2" tx2="dk2" accent1="accent1" accent2="accent2" accent3="accent3" accent4="accent4" accent5="accent5" accent6="accent6" hlink="hlink" folHlink="folHlink"/>
  <p:sldLayoutIdLst>
    <p:sldLayoutId id="2147484003" r:id="rId1"/>
    <p:sldLayoutId id="2147484004" r:id="rId2"/>
    <p:sldLayoutId id="2147484005" r:id="rId3"/>
    <p:sldLayoutId id="2147484006" r:id="rId4"/>
    <p:sldLayoutId id="2147484007" r:id="rId5"/>
    <p:sldLayoutId id="2147484008" r:id="rId6"/>
    <p:sldLayoutId id="2147484009" r:id="rId7"/>
    <p:sldLayoutId id="2147484010" r:id="rId8"/>
    <p:sldLayoutId id="2147484011" r:id="rId9"/>
    <p:sldLayoutId id="2147484012" r:id="rId10"/>
    <p:sldLayoutId id="2147484013"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4" name="Picture 1" descr="open Bible-ppt background ligh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r>
              <a:rPr lang="en-US" sz="3200" dirty="0" smtClean="0">
                <a:latin typeface="Frutiger 57Cn"/>
                <a:cs typeface="Frutiger 57Cn"/>
              </a:rPr>
              <a:t> </a:t>
            </a:r>
            <a:endParaRPr lang="en-US" sz="3200" dirty="0" smtClean="0">
              <a:latin typeface="Frutiger 57Cn"/>
              <a:cs typeface="Frutiger 57Cn"/>
            </a:endParaRPr>
          </a:p>
          <a:p>
            <a:pPr algn="l"/>
            <a:endParaRPr lang="en-US" sz="3200" dirty="0" smtClean="0">
              <a:latin typeface="Frutiger 57Cn"/>
              <a:cs typeface="Frutiger 57Cn"/>
            </a:endParaRPr>
          </a:p>
        </p:txBody>
      </p:sp>
      <p:sp>
        <p:nvSpPr>
          <p:cNvPr id="7" name="Content Placeholder 2"/>
          <p:cNvSpPr txBox="1">
            <a:spLocks/>
          </p:cNvSpPr>
          <p:nvPr/>
        </p:nvSpPr>
        <p:spPr>
          <a:xfrm>
            <a:off x="228600" y="533400"/>
            <a:ext cx="2057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Rom. 12:6-8</a:t>
            </a: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exhorting</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ministry</a:t>
            </a:r>
          </a:p>
          <a:p>
            <a:pPr marL="0" indent="0" algn="ctr">
              <a:spcBef>
                <a:spcPts val="800"/>
              </a:spcBef>
              <a:buFont typeface="Wingdings 2" charset="0"/>
              <a:buNone/>
            </a:pPr>
            <a:r>
              <a:rPr lang="en-US" sz="2400" dirty="0" smtClean="0">
                <a:latin typeface="Corbel" charset="0"/>
              </a:rPr>
              <a:t>leading</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giving</a:t>
            </a:r>
          </a:p>
          <a:p>
            <a:pPr marL="0" indent="0" algn="ctr">
              <a:spcBef>
                <a:spcPct val="0"/>
              </a:spcBef>
              <a:buFont typeface="Wingdings 2" charset="0"/>
              <a:buNone/>
            </a:pPr>
            <a:endParaRPr lang="en-US" sz="2400" dirty="0" smtClean="0">
              <a:latin typeface="Corbel" charset="0"/>
            </a:endParaRPr>
          </a:p>
          <a:p>
            <a:pPr marL="0" indent="0" algn="ctr">
              <a:spcBef>
                <a:spcPct val="0"/>
              </a:spcBef>
              <a:buFont typeface="Wingdings 2" charset="0"/>
              <a:buNone/>
            </a:pPr>
            <a:r>
              <a:rPr lang="en-US" sz="2400" dirty="0" smtClean="0">
                <a:latin typeface="Corbel" charset="0"/>
              </a:rPr>
              <a:t>mercy</a:t>
            </a:r>
          </a:p>
          <a:p>
            <a:pPr marL="0" indent="0" algn="ctr">
              <a:spcBef>
                <a:spcPts val="800"/>
              </a:spcBef>
              <a:buFont typeface="Wingdings 2" charset="0"/>
              <a:buNone/>
            </a:pPr>
            <a:r>
              <a:rPr lang="en-US" sz="2400" dirty="0" smtClean="0">
                <a:latin typeface="Corbel" charset="0"/>
              </a:rPr>
              <a:t> </a:t>
            </a:r>
          </a:p>
          <a:p>
            <a:pPr marL="0" indent="0" algn="ctr" eaLnBrk="1" hangingPunct="1">
              <a:spcBef>
                <a:spcPts val="800"/>
              </a:spcBef>
              <a:buFont typeface="Wingdings 2" charset="0"/>
              <a:buNone/>
            </a:pPr>
            <a:endParaRPr lang="en-US" sz="2400" dirty="0">
              <a:latin typeface="Corbel" charset="0"/>
            </a:endParaRPr>
          </a:p>
        </p:txBody>
      </p:sp>
      <p:sp>
        <p:nvSpPr>
          <p:cNvPr id="8" name="Content Placeholder 2"/>
          <p:cNvSpPr txBox="1">
            <a:spLocks/>
          </p:cNvSpPr>
          <p:nvPr/>
        </p:nvSpPr>
        <p:spPr>
          <a:xfrm>
            <a:off x="1981200" y="533400"/>
            <a:ext cx="27432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1 Cor. 12:7-10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working of miracles</a:t>
            </a:r>
          </a:p>
          <a:p>
            <a:pPr marL="0" indent="0" algn="ctr">
              <a:spcBef>
                <a:spcPts val="800"/>
              </a:spcBef>
              <a:buFont typeface="Wingdings 2" charset="0"/>
              <a:buNone/>
            </a:pPr>
            <a:r>
              <a:rPr lang="en-US" sz="2400" dirty="0" smtClean="0">
                <a:latin typeface="Corbel" charset="0"/>
              </a:rPr>
              <a:t>gifts of healings</a:t>
            </a:r>
          </a:p>
          <a:p>
            <a:pPr marL="0" indent="0" algn="ctr">
              <a:spcBef>
                <a:spcPts val="80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different kinds </a:t>
            </a:r>
            <a:br>
              <a:rPr lang="en-US" sz="2400" dirty="0" smtClean="0">
                <a:latin typeface="Corbel" charset="0"/>
              </a:rPr>
            </a:br>
            <a:r>
              <a:rPr lang="en-US" sz="2400" dirty="0" smtClean="0">
                <a:latin typeface="Corbel" charset="0"/>
              </a:rPr>
              <a:t>of tongues</a:t>
            </a:r>
          </a:p>
          <a:p>
            <a:pPr marL="0" indent="0" algn="ctr">
              <a:spcBef>
                <a:spcPts val="800"/>
              </a:spcBef>
              <a:buFont typeface="Wingdings 2" charset="0"/>
              <a:buNone/>
            </a:pPr>
            <a:r>
              <a:rPr lang="en-US" sz="2400" dirty="0" smtClean="0">
                <a:latin typeface="Corbel" charset="0"/>
              </a:rPr>
              <a:t>interpretation </a:t>
            </a:r>
            <a:br>
              <a:rPr lang="en-US" sz="2400" dirty="0" smtClean="0">
                <a:latin typeface="Corbel" charset="0"/>
              </a:rPr>
            </a:br>
            <a:r>
              <a:rPr lang="en-US" sz="2400" dirty="0" smtClean="0">
                <a:latin typeface="Corbel" charset="0"/>
              </a:rPr>
              <a:t>of tongues </a:t>
            </a:r>
          </a:p>
          <a:p>
            <a:pPr marL="0" indent="0" algn="ctr">
              <a:spcBef>
                <a:spcPts val="2100"/>
              </a:spcBef>
              <a:buFont typeface="Wingdings 2" charset="0"/>
              <a:buNone/>
            </a:pPr>
            <a:r>
              <a:rPr lang="en-US" sz="2400" dirty="0" smtClean="0">
                <a:latin typeface="Corbel" charset="0"/>
              </a:rPr>
              <a:t>faith</a:t>
            </a:r>
            <a:endParaRPr lang="en-US" sz="2400" dirty="0">
              <a:latin typeface="Corbel" charset="0"/>
            </a:endParaRPr>
          </a:p>
        </p:txBody>
      </p:sp>
      <p:sp>
        <p:nvSpPr>
          <p:cNvPr id="9" name="Content Placeholder 2"/>
          <p:cNvSpPr txBox="1">
            <a:spLocks/>
          </p:cNvSpPr>
          <p:nvPr/>
        </p:nvSpPr>
        <p:spPr>
          <a:xfrm>
            <a:off x="4648200" y="533400"/>
            <a:ext cx="26670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1 Cor. 12:28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workers of miracles</a:t>
            </a:r>
          </a:p>
          <a:p>
            <a:pPr marL="0" indent="0" algn="ctr">
              <a:spcBef>
                <a:spcPts val="800"/>
              </a:spcBef>
              <a:buFont typeface="Wingdings 2" charset="0"/>
              <a:buNone/>
            </a:pPr>
            <a:r>
              <a:rPr lang="en-US" sz="2400" dirty="0" smtClean="0">
                <a:latin typeface="Corbel" charset="0"/>
              </a:rPr>
              <a:t>gifts of healings</a:t>
            </a:r>
          </a:p>
          <a:p>
            <a:pPr marL="0" indent="0" algn="ctr">
              <a:spcBef>
                <a:spcPts val="800"/>
              </a:spcBef>
              <a:buFont typeface="Wingdings 2" charset="0"/>
              <a:buNone/>
            </a:pPr>
            <a:r>
              <a:rPr lang="en-US" sz="2400" dirty="0" smtClean="0">
                <a:latin typeface="Corbel" charset="0"/>
              </a:rPr>
              <a:t>helps</a:t>
            </a:r>
          </a:p>
          <a:p>
            <a:pPr marL="0" indent="0" algn="ctr">
              <a:spcBef>
                <a:spcPts val="800"/>
              </a:spcBef>
              <a:buFont typeface="Wingdings 2" charset="0"/>
              <a:buNone/>
            </a:pPr>
            <a:r>
              <a:rPr lang="en-US" sz="2400" dirty="0" smtClean="0">
                <a:latin typeface="Corbel" charset="0"/>
              </a:rPr>
              <a:t>administrations</a:t>
            </a:r>
          </a:p>
          <a:p>
            <a:pPr marL="0" indent="0" algn="ctr">
              <a:spcBef>
                <a:spcPts val="800"/>
              </a:spcBef>
              <a:buFont typeface="Wingdings 2" charset="0"/>
              <a:buNone/>
            </a:pPr>
            <a:r>
              <a:rPr lang="en-US" sz="2400" dirty="0" smtClean="0">
                <a:latin typeface="Corbel" charset="0"/>
              </a:rPr>
              <a:t>varieties of tongues</a:t>
            </a:r>
          </a:p>
          <a:p>
            <a:pPr marL="0" indent="0" algn="ctr">
              <a:spcBef>
                <a:spcPct val="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interpreting tongues</a:t>
            </a:r>
          </a:p>
          <a:p>
            <a:pPr marL="0" indent="0" algn="ctr">
              <a:spcBef>
                <a:spcPts val="800"/>
              </a:spcBef>
              <a:buFont typeface="Wingdings 2" charset="0"/>
              <a:buNone/>
            </a:pPr>
            <a:r>
              <a:rPr lang="en-US" sz="2400" dirty="0" smtClean="0">
                <a:latin typeface="Corbel" charset="0"/>
              </a:rPr>
              <a:t> </a:t>
            </a:r>
          </a:p>
          <a:p>
            <a:pPr marL="0" indent="0" algn="ctr" eaLnBrk="1" hangingPunct="1">
              <a:spcBef>
                <a:spcPts val="800"/>
              </a:spcBef>
              <a:buFont typeface="Wingdings 2" charset="0"/>
              <a:buNone/>
            </a:pPr>
            <a:endParaRPr lang="en-US" sz="2400" dirty="0">
              <a:latin typeface="Corbel" charset="0"/>
            </a:endParaRPr>
          </a:p>
        </p:txBody>
      </p:sp>
      <p:sp>
        <p:nvSpPr>
          <p:cNvPr id="10" name="Content Placeholder 2"/>
          <p:cNvSpPr txBox="1">
            <a:spLocks/>
          </p:cNvSpPr>
          <p:nvPr/>
        </p:nvSpPr>
        <p:spPr>
          <a:xfrm>
            <a:off x="6858000" y="533400"/>
            <a:ext cx="2057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Eph. 4:11 </a:t>
            </a: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endParaRPr lang="en-US" sz="2400" dirty="0">
              <a:latin typeface="Corbel" charset="0"/>
            </a:endParaRPr>
          </a:p>
        </p:txBody>
      </p:sp>
    </p:spTree>
    <p:extLst>
      <p:ext uri="{BB962C8B-B14F-4D97-AF65-F5344CB8AC3E}">
        <p14:creationId xmlns:p14="http://schemas.microsoft.com/office/powerpoint/2010/main" val="23838586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“Sign” Gifts </a:t>
            </a:r>
          </a:p>
          <a:p>
            <a:pPr marL="0" indent="0" algn="ctr">
              <a:buFont typeface="Wingdings 2" charset="0"/>
              <a:buNone/>
            </a:pPr>
            <a:r>
              <a:rPr lang="en-US" sz="2400" dirty="0" smtClean="0">
                <a:latin typeface="Corbel" charset="0"/>
              </a:rPr>
              <a:t>distinguishing/discerning of spirits</a:t>
            </a:r>
          </a:p>
          <a:p>
            <a:pPr marL="0" indent="0" algn="ctr">
              <a:buFont typeface="Wingdings 2" charset="0"/>
              <a:buNone/>
            </a:pPr>
            <a:r>
              <a:rPr lang="en-US" sz="2400" dirty="0" smtClean="0">
                <a:latin typeface="Corbel" charset="0"/>
              </a:rPr>
              <a:t>miracles</a:t>
            </a:r>
          </a:p>
          <a:p>
            <a:pPr marL="0" indent="0" algn="ctr">
              <a:buFont typeface="Wingdings 2" charset="0"/>
              <a:buNone/>
            </a:pPr>
            <a:r>
              <a:rPr lang="en-US" sz="2400" dirty="0" smtClean="0">
                <a:latin typeface="Corbel" charset="0"/>
              </a:rPr>
              <a:t>healings</a:t>
            </a:r>
          </a:p>
          <a:p>
            <a:pPr marL="0" indent="0" algn="ctr">
              <a:buFont typeface="Wingdings 2" charset="0"/>
              <a:buNone/>
            </a:pPr>
            <a:r>
              <a:rPr lang="en-US" sz="2400" dirty="0" smtClean="0">
                <a:latin typeface="Corbel" charset="0"/>
              </a:rPr>
              <a:t>speaking in tongues</a:t>
            </a:r>
          </a:p>
          <a:p>
            <a:pPr marL="0" indent="0" algn="ctr">
              <a:buFont typeface="Wingdings 2" charset="0"/>
              <a:buNone/>
            </a:pPr>
            <a:r>
              <a:rPr lang="en-US" sz="2400" dirty="0" smtClean="0">
                <a:latin typeface="Corbel" charset="0"/>
              </a:rPr>
              <a:t>interpretation </a:t>
            </a:r>
            <a:br>
              <a:rPr lang="en-US" sz="2400" dirty="0" smtClean="0">
                <a:latin typeface="Corbel" charset="0"/>
              </a:rPr>
            </a:br>
            <a:r>
              <a:rPr lang="en-US" sz="2400" dirty="0" smtClean="0">
                <a:latin typeface="Corbel" charset="0"/>
              </a:rPr>
              <a:t>of tongues</a:t>
            </a:r>
          </a:p>
          <a:p>
            <a:pPr marL="0" indent="0" algn="ctr" eaLnBrk="1" hangingPunct="1">
              <a:spcBef>
                <a:spcPts val="800"/>
              </a:spcBef>
              <a:buFont typeface="Wingdings 2" charset="0"/>
              <a:buNone/>
            </a:pPr>
            <a:endParaRPr lang="en-US" sz="2400" dirty="0">
              <a:latin typeface="Corbel" charset="0"/>
            </a:endParaRPr>
          </a:p>
        </p:txBody>
      </p:sp>
      <p:sp>
        <p:nvSpPr>
          <p:cNvPr id="4" name="Content Placeholder 2"/>
          <p:cNvSpPr txBox="1">
            <a:spLocks/>
          </p:cNvSpPr>
          <p:nvPr/>
        </p:nvSpPr>
        <p:spPr>
          <a:xfrm>
            <a:off x="630516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“Service” Gifts </a:t>
            </a:r>
          </a:p>
          <a:p>
            <a:pPr marL="0" indent="0" algn="ctr">
              <a:buFont typeface="Wingdings 2" charset="0"/>
              <a:buNone/>
            </a:pPr>
            <a:r>
              <a:rPr lang="en-US" sz="2400" dirty="0" smtClean="0">
                <a:latin typeface="Corbel" charset="0"/>
              </a:rPr>
              <a:t>administration</a:t>
            </a:r>
          </a:p>
          <a:p>
            <a:pPr marL="0" indent="0" algn="ctr">
              <a:buFont typeface="Wingdings 2" charset="0"/>
              <a:buNone/>
            </a:pPr>
            <a:r>
              <a:rPr lang="en-US" sz="2400" dirty="0" smtClean="0">
                <a:latin typeface="Corbel" charset="0"/>
              </a:rPr>
              <a:t>leadership</a:t>
            </a:r>
          </a:p>
          <a:p>
            <a:pPr marL="0" indent="0" algn="ctr">
              <a:buFont typeface="Wingdings 2" charset="0"/>
              <a:buNone/>
            </a:pPr>
            <a:r>
              <a:rPr lang="en-US" sz="2400" dirty="0" smtClean="0">
                <a:latin typeface="Corbel" charset="0"/>
              </a:rPr>
              <a:t>exhortation</a:t>
            </a:r>
          </a:p>
          <a:p>
            <a:pPr marL="0" indent="0" algn="ctr">
              <a:buFont typeface="Wingdings 2" charset="0"/>
              <a:buNone/>
            </a:pPr>
            <a:r>
              <a:rPr lang="en-US" sz="2400" dirty="0" smtClean="0">
                <a:latin typeface="Corbel" charset="0"/>
              </a:rPr>
              <a:t>faith</a:t>
            </a:r>
          </a:p>
          <a:p>
            <a:pPr marL="0" indent="0" algn="ctr">
              <a:buFont typeface="Wingdings 2" charset="0"/>
              <a:buNone/>
            </a:pPr>
            <a:r>
              <a:rPr lang="en-US" sz="2400" dirty="0" smtClean="0">
                <a:latin typeface="Corbel" charset="0"/>
              </a:rPr>
              <a:t>giving</a:t>
            </a:r>
          </a:p>
          <a:p>
            <a:pPr marL="0" indent="0" algn="ctr">
              <a:buFont typeface="Wingdings 2" charset="0"/>
              <a:buNone/>
            </a:pPr>
            <a:r>
              <a:rPr lang="en-US" sz="2400" dirty="0" smtClean="0">
                <a:latin typeface="Corbel" charset="0"/>
              </a:rPr>
              <a:t>helps</a:t>
            </a:r>
          </a:p>
          <a:p>
            <a:pPr marL="0" indent="0" algn="ctr">
              <a:buFont typeface="Wingdings 2" charset="0"/>
              <a:buNone/>
            </a:pPr>
            <a:r>
              <a:rPr lang="en-US" sz="2400" dirty="0" smtClean="0">
                <a:latin typeface="Corbel" charset="0"/>
              </a:rPr>
              <a:t>service</a:t>
            </a:r>
          </a:p>
          <a:p>
            <a:pPr marL="0" indent="0" algn="ctr">
              <a:buFont typeface="Wingdings 2" charset="0"/>
              <a:buNone/>
            </a:pPr>
            <a:r>
              <a:rPr lang="en-US" sz="2400" dirty="0" smtClean="0">
                <a:latin typeface="Corbel" charset="0"/>
              </a:rPr>
              <a:t>mercy</a:t>
            </a:r>
            <a:endParaRPr lang="en-US" sz="2400" dirty="0">
              <a:latin typeface="Corbel" charset="0"/>
            </a:endParaRPr>
          </a:p>
        </p:txBody>
      </p:sp>
      <p:sp>
        <p:nvSpPr>
          <p:cNvPr id="5" name="Content Placeholder 2"/>
          <p:cNvSpPr txBox="1">
            <a:spLocks/>
          </p:cNvSpPr>
          <p:nvPr/>
        </p:nvSpPr>
        <p:spPr>
          <a:xfrm>
            <a:off x="33528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“Perfecting” Gifts </a:t>
            </a:r>
          </a:p>
          <a:p>
            <a:pPr marL="0" indent="0" algn="ctr">
              <a:buFont typeface="Wingdings 2" charset="0"/>
              <a:buNone/>
            </a:pPr>
            <a:r>
              <a:rPr lang="en-US" sz="2400" dirty="0" smtClean="0">
                <a:latin typeface="Corbel" charset="0"/>
              </a:rPr>
              <a:t>apostleship</a:t>
            </a:r>
          </a:p>
          <a:p>
            <a:pPr marL="0" indent="0" algn="ctr">
              <a:buFont typeface="Wingdings 2" charset="0"/>
              <a:buNone/>
            </a:pPr>
            <a:r>
              <a:rPr lang="en-US" sz="2400" dirty="0" smtClean="0">
                <a:latin typeface="Corbel" charset="0"/>
              </a:rPr>
              <a:t>prophecy</a:t>
            </a:r>
          </a:p>
          <a:p>
            <a:pPr marL="0" indent="0" algn="ctr">
              <a:buFont typeface="Wingdings 2" charset="0"/>
              <a:buNone/>
            </a:pPr>
            <a:r>
              <a:rPr lang="en-US" sz="2400" dirty="0" smtClean="0">
                <a:latin typeface="Corbel" charset="0"/>
              </a:rPr>
              <a:t>evangelism</a:t>
            </a:r>
          </a:p>
          <a:p>
            <a:pPr marL="0" indent="0" algn="ctr">
              <a:buFont typeface="Wingdings 2" charset="0"/>
              <a:buNone/>
            </a:pPr>
            <a:r>
              <a:rPr lang="en-US" sz="2400" dirty="0" smtClean="0">
                <a:latin typeface="Corbel" charset="0"/>
              </a:rPr>
              <a:t>pastor-shepherd</a:t>
            </a:r>
          </a:p>
          <a:p>
            <a:pPr marL="0" indent="0" algn="ctr">
              <a:buFont typeface="Wingdings 2" charset="0"/>
              <a:buNone/>
            </a:pPr>
            <a:r>
              <a:rPr lang="en-US" sz="2400" dirty="0" smtClean="0">
                <a:latin typeface="Corbel" charset="0"/>
              </a:rPr>
              <a:t>teacher</a:t>
            </a:r>
          </a:p>
          <a:p>
            <a:pPr marL="0" indent="0" algn="ctr">
              <a:buFont typeface="Wingdings 2" charset="0"/>
              <a:buNone/>
            </a:pPr>
            <a:r>
              <a:rPr lang="en-US" sz="2400" dirty="0" smtClean="0">
                <a:latin typeface="Corbel" charset="0"/>
              </a:rPr>
              <a:t>wisdom</a:t>
            </a:r>
          </a:p>
          <a:p>
            <a:pPr marL="0" indent="0" algn="ctr">
              <a:buFont typeface="Wingdings 2" charset="0"/>
              <a:buNone/>
            </a:pPr>
            <a:r>
              <a:rPr lang="en-US" sz="2400" dirty="0" smtClean="0">
                <a:latin typeface="Corbel" charset="0"/>
              </a:rPr>
              <a:t>knowledge </a:t>
            </a:r>
            <a:endParaRPr lang="en-US" sz="2400" dirty="0">
              <a:latin typeface="Corbel" charset="0"/>
            </a:endParaRPr>
          </a:p>
        </p:txBody>
      </p:sp>
    </p:spTree>
    <p:extLst>
      <p:ext uri="{BB962C8B-B14F-4D97-AF65-F5344CB8AC3E}">
        <p14:creationId xmlns:p14="http://schemas.microsoft.com/office/powerpoint/2010/main" val="389127911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Discerning of spirits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“Discerning” = Greek </a:t>
            </a:r>
            <a:r>
              <a:rPr lang="en-US" sz="3200" dirty="0">
                <a:latin typeface="Frutiger 57Cn"/>
                <a:cs typeface="Frutiger 57Cn"/>
              </a:rPr>
              <a:t>noun </a:t>
            </a:r>
            <a:r>
              <a:rPr lang="en-US" sz="3200" i="1" dirty="0" err="1">
                <a:latin typeface="Frutiger 57Cn"/>
                <a:cs typeface="Frutiger 57Cn"/>
              </a:rPr>
              <a:t>diakrisis</a:t>
            </a:r>
            <a:r>
              <a:rPr lang="en-US" sz="3200" i="1" dirty="0">
                <a:latin typeface="Frutiger 57Cn"/>
                <a:cs typeface="Frutiger 57Cn"/>
              </a:rPr>
              <a:t>,</a:t>
            </a:r>
            <a:r>
              <a:rPr lang="en-US" sz="3200" dirty="0">
                <a:latin typeface="Frutiger 57Cn"/>
                <a:cs typeface="Frutiger 57Cn"/>
              </a:rPr>
              <a:t> meaning “distinguishing, a clear discrimination, discerning, judging” (</a:t>
            </a:r>
            <a:r>
              <a:rPr lang="en-US" sz="3200" i="1" dirty="0">
                <a:latin typeface="Frutiger 57Cn"/>
                <a:cs typeface="Frutiger 57Cn"/>
              </a:rPr>
              <a:t>Vine’s, </a:t>
            </a:r>
            <a:r>
              <a:rPr lang="en-US" sz="3200" dirty="0">
                <a:latin typeface="Frutiger 57Cn"/>
                <a:cs typeface="Frutiger 57Cn"/>
              </a:rPr>
              <a:t>“Discern, Discerner, Discernment”) and “spirits” from the Greek noun </a:t>
            </a:r>
            <a:r>
              <a:rPr lang="en-US" sz="3200" i="1" dirty="0" err="1">
                <a:latin typeface="Frutiger 57Cn"/>
                <a:cs typeface="Frutiger 57Cn"/>
              </a:rPr>
              <a:t>pneuma</a:t>
            </a:r>
            <a:r>
              <a:rPr lang="en-US" sz="3200" i="1" dirty="0">
                <a:latin typeface="Frutiger 57Cn"/>
                <a:cs typeface="Frutiger 57Cn"/>
              </a:rPr>
              <a:t>,</a:t>
            </a:r>
            <a:r>
              <a:rPr lang="en-US" sz="3200" dirty="0">
                <a:latin typeface="Frutiger 57Cn"/>
                <a:cs typeface="Frutiger 57Cn"/>
              </a:rPr>
              <a:t> meaning wind, breath or spirit </a:t>
            </a:r>
            <a:r>
              <a:rPr lang="en-US" sz="3200" dirty="0" smtClean="0">
                <a:latin typeface="Frutiger 57Cn"/>
                <a:cs typeface="Frutiger 57Cn"/>
              </a:rPr>
              <a:t>(</a:t>
            </a:r>
            <a:r>
              <a:rPr lang="en-US" sz="3200" dirty="0" err="1" smtClean="0">
                <a:latin typeface="Frutiger 57Cn"/>
                <a:cs typeface="Frutiger 57Cn"/>
              </a:rPr>
              <a:t>Spiros</a:t>
            </a:r>
            <a:r>
              <a:rPr lang="en-US" sz="3200" dirty="0" smtClean="0">
                <a:latin typeface="Frutiger 57Cn"/>
                <a:cs typeface="Frutiger 57Cn"/>
              </a:rPr>
              <a:t> </a:t>
            </a:r>
            <a:r>
              <a:rPr lang="en-US" sz="3200" dirty="0" err="1" smtClean="0">
                <a:latin typeface="Frutiger 57Cn"/>
                <a:cs typeface="Frutiger 57Cn"/>
              </a:rPr>
              <a:t>Zodhiates</a:t>
            </a:r>
            <a:r>
              <a:rPr lang="en-US" sz="3200" dirty="0">
                <a:latin typeface="Frutiger 57Cn"/>
                <a:cs typeface="Frutiger 57Cn"/>
              </a:rPr>
              <a:t>, </a:t>
            </a:r>
            <a:r>
              <a:rPr lang="en-US" sz="3200" i="1" dirty="0" smtClean="0">
                <a:latin typeface="Frutiger 57Cn"/>
                <a:cs typeface="Frutiger 57Cn"/>
              </a:rPr>
              <a:t>The Complete Word Study Dictionary: New Testament, </a:t>
            </a:r>
            <a:r>
              <a:rPr lang="en-US" sz="3200" dirty="0" smtClean="0">
                <a:latin typeface="Frutiger 57Cn"/>
                <a:cs typeface="Frutiger 57Cn"/>
              </a:rPr>
              <a:t>p</a:t>
            </a:r>
            <a:r>
              <a:rPr lang="en-US" sz="3200" dirty="0">
                <a:latin typeface="Frutiger 57Cn"/>
                <a:cs typeface="Frutiger 57Cn"/>
              </a:rPr>
              <a:t>. 1180).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189414636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Miracles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“Miracles” = </a:t>
            </a:r>
            <a:r>
              <a:rPr lang="en-US" sz="3200" dirty="0">
                <a:latin typeface="Frutiger 57Cn"/>
                <a:cs typeface="Frutiger 57Cn"/>
              </a:rPr>
              <a:t>Greek noun </a:t>
            </a:r>
            <a:r>
              <a:rPr lang="en-US" sz="3200" i="1" dirty="0" err="1">
                <a:latin typeface="Frutiger 57Cn"/>
                <a:cs typeface="Frutiger 57Cn"/>
              </a:rPr>
              <a:t>dunamis</a:t>
            </a:r>
            <a:r>
              <a:rPr lang="en-US" sz="3200" i="1" dirty="0">
                <a:latin typeface="Frutiger 57Cn"/>
                <a:cs typeface="Frutiger 57Cn"/>
              </a:rPr>
              <a:t>,</a:t>
            </a:r>
            <a:r>
              <a:rPr lang="en-US" sz="3200" dirty="0">
                <a:latin typeface="Frutiger 57Cn"/>
                <a:cs typeface="Frutiger 57Cn"/>
              </a:rPr>
              <a:t> meaning power or inherent ability “used of works of a supernatural origin and character, such as could not be produced by natural agents and means” (</a:t>
            </a:r>
            <a:r>
              <a:rPr lang="en-US" sz="3200" i="1" dirty="0">
                <a:latin typeface="Frutiger 57Cn"/>
                <a:cs typeface="Frutiger 57Cn"/>
              </a:rPr>
              <a:t>Vine’s, </a:t>
            </a:r>
            <a:r>
              <a:rPr lang="en-US" sz="3200" dirty="0">
                <a:latin typeface="Frutiger 57Cn"/>
                <a:cs typeface="Frutiger 57Cn"/>
              </a:rPr>
              <a:t>“Miracle”).</a:t>
            </a:r>
            <a:r>
              <a:rPr lang="en-US" sz="3200" dirty="0">
                <a:latin typeface="Frutiger 57Cn"/>
                <a:cs typeface="Frutiger 57Cn"/>
              </a:rPr>
              <a: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5044418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Healings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“Healings” = </a:t>
            </a:r>
            <a:r>
              <a:rPr lang="en-US" sz="3200" dirty="0">
                <a:latin typeface="Frutiger 57Cn"/>
                <a:cs typeface="Frutiger 57Cn"/>
              </a:rPr>
              <a:t>Greek </a:t>
            </a:r>
            <a:r>
              <a:rPr lang="en-US" sz="3200" dirty="0" smtClean="0">
                <a:latin typeface="Frutiger 57Cn"/>
                <a:cs typeface="Frutiger 57Cn"/>
              </a:rPr>
              <a:t>noun </a:t>
            </a:r>
            <a:r>
              <a:rPr lang="en-US" sz="3200" i="1" dirty="0" err="1" smtClean="0">
                <a:latin typeface="Frutiger 57Cn"/>
                <a:cs typeface="Frutiger 57Cn"/>
              </a:rPr>
              <a:t>iama</a:t>
            </a:r>
            <a:r>
              <a:rPr lang="en-US" sz="3200" i="1" dirty="0">
                <a:latin typeface="Frutiger 57Cn"/>
                <a:cs typeface="Frutiger 57Cn"/>
              </a:rPr>
              <a:t>,</a:t>
            </a:r>
            <a:r>
              <a:rPr lang="en-US" sz="3200" dirty="0">
                <a:latin typeface="Frutiger 57Cn"/>
                <a:cs typeface="Frutiger 57Cn"/>
              </a:rPr>
              <a:t> meaning “healing or cure, the result of the process of healing” (</a:t>
            </a:r>
            <a:r>
              <a:rPr lang="en-US" sz="3200" dirty="0" err="1">
                <a:latin typeface="Frutiger 57Cn"/>
                <a:cs typeface="Frutiger 57Cn"/>
              </a:rPr>
              <a:t>Zodhiates</a:t>
            </a:r>
            <a:r>
              <a:rPr lang="en-US" sz="3200" dirty="0">
                <a:latin typeface="Frutiger 57Cn"/>
                <a:cs typeface="Frutiger 57Cn"/>
              </a:rPr>
              <a:t>, p. 752).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15460381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Tongues, Interpretation of Tongues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“Tongues” = Greek </a:t>
            </a:r>
            <a:r>
              <a:rPr lang="en-US" sz="3200" dirty="0">
                <a:latin typeface="Frutiger 57Cn"/>
                <a:cs typeface="Frutiger 57Cn"/>
              </a:rPr>
              <a:t>noun </a:t>
            </a:r>
            <a:r>
              <a:rPr lang="en-US" sz="3200" i="1" dirty="0" err="1">
                <a:latin typeface="Frutiger 57Cn"/>
                <a:cs typeface="Frutiger 57Cn"/>
              </a:rPr>
              <a:t>glossa</a:t>
            </a:r>
            <a:r>
              <a:rPr lang="en-US" sz="3200" i="1" dirty="0">
                <a:latin typeface="Frutiger 57Cn"/>
                <a:cs typeface="Frutiger 57Cn"/>
              </a:rPr>
              <a:t>,</a:t>
            </a:r>
            <a:r>
              <a:rPr lang="en-US" sz="3200" dirty="0">
                <a:latin typeface="Frutiger 57Cn"/>
                <a:cs typeface="Frutiger 57Cn"/>
              </a:rPr>
              <a:t> which literally means tongue but metaphorically means speech or language (</a:t>
            </a:r>
            <a:r>
              <a:rPr lang="en-US" sz="3200" dirty="0" err="1">
                <a:latin typeface="Frutiger 57Cn"/>
                <a:cs typeface="Frutiger 57Cn"/>
              </a:rPr>
              <a:t>Zodhiates</a:t>
            </a:r>
            <a:r>
              <a:rPr lang="en-US" sz="3200" dirty="0">
                <a:latin typeface="Frutiger 57Cn"/>
                <a:cs typeface="Frutiger 57Cn"/>
              </a:rPr>
              <a:t>, p. 375). </a:t>
            </a:r>
            <a:endParaRPr lang="en-US" sz="3200" dirty="0" smtClean="0">
              <a:latin typeface="Frutiger 57Cn"/>
              <a:cs typeface="Frutiger 57Cn"/>
            </a:endParaRPr>
          </a:p>
          <a:p>
            <a:pPr lvl="0" algn="l"/>
            <a:endParaRPr lang="en-US" sz="3200" dirty="0">
              <a:latin typeface="Frutiger 57Cn"/>
              <a:cs typeface="Frutiger 57Cn"/>
            </a:endParaRPr>
          </a:p>
          <a:p>
            <a:pPr lvl="0" algn="l"/>
            <a:r>
              <a:rPr lang="en-US" sz="3200" dirty="0" smtClean="0">
                <a:latin typeface="Frutiger 57Cn"/>
                <a:cs typeface="Frutiger 57Cn"/>
              </a:rPr>
              <a:t>“Interpretation” = Greek </a:t>
            </a:r>
            <a:r>
              <a:rPr lang="en-US" sz="3200" dirty="0">
                <a:latin typeface="Frutiger 57Cn"/>
                <a:cs typeface="Frutiger 57Cn"/>
              </a:rPr>
              <a:t>noun </a:t>
            </a:r>
            <a:r>
              <a:rPr lang="en-US" sz="3200" i="1" dirty="0" err="1">
                <a:latin typeface="Frutiger 57Cn"/>
                <a:cs typeface="Frutiger 57Cn"/>
              </a:rPr>
              <a:t>hermeneia</a:t>
            </a:r>
            <a:r>
              <a:rPr lang="en-US" sz="3200" i="1" dirty="0">
                <a:latin typeface="Frutiger 57Cn"/>
                <a:cs typeface="Frutiger 57Cn"/>
              </a:rPr>
              <a:t>,</a:t>
            </a:r>
            <a:r>
              <a:rPr lang="en-US" sz="3200" dirty="0">
                <a:latin typeface="Frutiger 57Cn"/>
                <a:cs typeface="Frutiger 57Cn"/>
              </a:rPr>
              <a:t> meaning “interpretation</a:t>
            </a:r>
            <a:r>
              <a:rPr lang="en-US" sz="3200" dirty="0" smtClean="0">
                <a:latin typeface="Frutiger 57Cn"/>
                <a:cs typeface="Frutiger 57Cn"/>
              </a:rPr>
              <a:t>, explanation</a:t>
            </a:r>
            <a:r>
              <a:rPr lang="en-US" sz="3200" dirty="0">
                <a:latin typeface="Frutiger 57Cn"/>
                <a:cs typeface="Frutiger 57Cn"/>
              </a:rPr>
              <a:t>” </a:t>
            </a:r>
            <a:endParaRPr lang="en-US" sz="3200" dirty="0" smtClean="0">
              <a:latin typeface="Frutiger 57Cn"/>
              <a:cs typeface="Frutiger 57Cn"/>
            </a:endParaRPr>
          </a:p>
          <a:p>
            <a:pPr lvl="0" algn="l"/>
            <a:r>
              <a:rPr lang="en-US" sz="3200" dirty="0" smtClean="0">
                <a:latin typeface="Frutiger 57Cn"/>
                <a:cs typeface="Frutiger 57Cn"/>
              </a:rPr>
              <a:t>(</a:t>
            </a:r>
            <a:r>
              <a:rPr lang="en-US" sz="3200" dirty="0" err="1">
                <a:latin typeface="Frutiger 57Cn"/>
                <a:cs typeface="Frutiger 57Cn"/>
              </a:rPr>
              <a:t>Zodhiates</a:t>
            </a:r>
            <a:r>
              <a:rPr lang="en-US" sz="3200" dirty="0">
                <a:latin typeface="Frutiger 57Cn"/>
                <a:cs typeface="Frutiger 57Cn"/>
              </a:rPr>
              <a:t>, p. 655)</a:t>
            </a:r>
            <a:r>
              <a:rPr lang="en-US" sz="3200" dirty="0">
                <a:latin typeface="Frutiger 57Cn"/>
                <a:cs typeface="Frutiger 57Cn"/>
              </a:rPr>
              <a: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15178584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Tongues, Interpretation of Tongues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Locations of examples speaking in tongues:</a:t>
            </a:r>
          </a:p>
          <a:p>
            <a:pPr lvl="0" algn="l"/>
            <a:endParaRPr lang="en-US" sz="3200" dirty="0" smtClean="0">
              <a:solidFill>
                <a:srgbClr val="FFCC66"/>
              </a:solidFill>
              <a:latin typeface="Frutiger 57Cn"/>
              <a:cs typeface="Frutiger 57Cn"/>
            </a:endParaRPr>
          </a:p>
          <a:p>
            <a:pPr lvl="0" algn="l"/>
            <a:r>
              <a:rPr lang="en-US" sz="3200" dirty="0" smtClean="0">
                <a:solidFill>
                  <a:srgbClr val="FFCC66"/>
                </a:solidFill>
                <a:latin typeface="Frutiger 57Cn"/>
                <a:cs typeface="Frutiger 57Cn"/>
              </a:rPr>
              <a:t>Jerusalem </a:t>
            </a:r>
          </a:p>
          <a:p>
            <a:pPr lvl="0" algn="l"/>
            <a:r>
              <a:rPr lang="en-US" sz="3200" dirty="0" smtClean="0">
                <a:solidFill>
                  <a:srgbClr val="FFCC66"/>
                </a:solidFill>
                <a:latin typeface="Frutiger 57Cn"/>
                <a:cs typeface="Frutiger 57Cn"/>
              </a:rPr>
              <a:t>Corinth </a:t>
            </a:r>
          </a:p>
          <a:p>
            <a:pPr lvl="0" algn="l"/>
            <a:r>
              <a:rPr lang="en-US" sz="3200" dirty="0" smtClean="0">
                <a:solidFill>
                  <a:srgbClr val="FFCC66"/>
                </a:solidFill>
                <a:latin typeface="Frutiger 57Cn"/>
                <a:cs typeface="Frutiger 57Cn"/>
              </a:rPr>
              <a:t>Caesarea </a:t>
            </a:r>
          </a:p>
          <a:p>
            <a:pPr lvl="0" algn="l"/>
            <a:r>
              <a:rPr lang="en-US" sz="3200" dirty="0" smtClean="0">
                <a:solidFill>
                  <a:srgbClr val="FFCC66"/>
                </a:solidFill>
                <a:latin typeface="Frutiger 57Cn"/>
                <a:cs typeface="Frutiger 57Cn"/>
              </a:rPr>
              <a:t>Ephesus</a:t>
            </a:r>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414287250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Tongues, Interpretation of Tongues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Locations of examples speaking in tongues:</a:t>
            </a:r>
          </a:p>
          <a:p>
            <a:pPr lvl="0" algn="l"/>
            <a:endParaRPr lang="en-US" sz="3200" dirty="0" smtClean="0">
              <a:solidFill>
                <a:srgbClr val="FFCC66"/>
              </a:solidFill>
              <a:latin typeface="Frutiger 57Cn"/>
              <a:cs typeface="Frutiger 57Cn"/>
            </a:endParaRPr>
          </a:p>
          <a:p>
            <a:pPr lvl="0" algn="l"/>
            <a:r>
              <a:rPr lang="en-US" sz="3200" dirty="0" smtClean="0">
                <a:solidFill>
                  <a:srgbClr val="FFCC66"/>
                </a:solidFill>
                <a:latin typeface="Frutiger 57Cn"/>
                <a:cs typeface="Frutiger 57Cn"/>
              </a:rPr>
              <a:t>Jerusalem </a:t>
            </a:r>
            <a:r>
              <a:rPr lang="en-US" sz="3200" dirty="0" smtClean="0">
                <a:latin typeface="Frutiger 57Cn"/>
                <a:cs typeface="Frutiger 57Cn"/>
              </a:rPr>
              <a:t>(visitors from all over the world)</a:t>
            </a:r>
            <a:endParaRPr lang="en-US" sz="3200" dirty="0" smtClean="0">
              <a:solidFill>
                <a:srgbClr val="FFCC66"/>
              </a:solidFill>
              <a:latin typeface="Frutiger 57Cn"/>
              <a:cs typeface="Frutiger 57Cn"/>
            </a:endParaRPr>
          </a:p>
          <a:p>
            <a:pPr algn="l"/>
            <a:r>
              <a:rPr lang="en-US" sz="3200" dirty="0" smtClean="0">
                <a:solidFill>
                  <a:srgbClr val="FFCC66"/>
                </a:solidFill>
                <a:latin typeface="Frutiger 57Cn"/>
                <a:cs typeface="Frutiger 57Cn"/>
              </a:rPr>
              <a:t>Corinth </a:t>
            </a:r>
            <a:r>
              <a:rPr lang="en-US" sz="3200" dirty="0" smtClean="0">
                <a:latin typeface="Frutiger 57Cn"/>
                <a:cs typeface="Frutiger 57Cn"/>
              </a:rPr>
              <a:t>(major port city of many cultures)</a:t>
            </a:r>
            <a:endParaRPr lang="en-US" sz="3200" dirty="0" smtClean="0">
              <a:solidFill>
                <a:srgbClr val="FFCC66"/>
              </a:solidFill>
              <a:latin typeface="Frutiger 57Cn"/>
              <a:cs typeface="Frutiger 57Cn"/>
            </a:endParaRPr>
          </a:p>
          <a:p>
            <a:pPr algn="l"/>
            <a:r>
              <a:rPr lang="en-US" sz="3200" dirty="0" smtClean="0">
                <a:solidFill>
                  <a:srgbClr val="FFCC66"/>
                </a:solidFill>
                <a:latin typeface="Frutiger 57Cn"/>
                <a:cs typeface="Frutiger 57Cn"/>
              </a:rPr>
              <a:t>Caesarea </a:t>
            </a:r>
            <a:r>
              <a:rPr lang="en-US" sz="3200" dirty="0">
                <a:latin typeface="Frutiger 57Cn"/>
                <a:cs typeface="Frutiger 57Cn"/>
              </a:rPr>
              <a:t>(major port city of many cultures</a:t>
            </a:r>
            <a:r>
              <a:rPr lang="en-US" sz="3200" dirty="0" smtClean="0">
                <a:latin typeface="Frutiger 57Cn"/>
                <a:cs typeface="Frutiger 57Cn"/>
              </a:rPr>
              <a:t>)</a:t>
            </a:r>
            <a:endParaRPr lang="en-US" sz="3200" dirty="0" smtClean="0">
              <a:solidFill>
                <a:srgbClr val="FFCC66"/>
              </a:solidFill>
              <a:latin typeface="Frutiger 57Cn"/>
              <a:cs typeface="Frutiger 57Cn"/>
            </a:endParaRPr>
          </a:p>
          <a:p>
            <a:pPr algn="l"/>
            <a:r>
              <a:rPr lang="en-US" sz="3200" dirty="0" smtClean="0">
                <a:solidFill>
                  <a:srgbClr val="FFCC66"/>
                </a:solidFill>
                <a:latin typeface="Frutiger 57Cn"/>
                <a:cs typeface="Frutiger 57Cn"/>
              </a:rPr>
              <a:t>Ephesus </a:t>
            </a:r>
            <a:r>
              <a:rPr lang="en-US" sz="3200" dirty="0">
                <a:latin typeface="Frutiger 57Cn"/>
                <a:cs typeface="Frutiger 57Cn"/>
              </a:rPr>
              <a:t>(major port city of many cultures)</a:t>
            </a:r>
            <a:endParaRPr lang="en-US" sz="3200" dirty="0">
              <a:solidFill>
                <a:srgbClr val="FFCC66"/>
              </a:solidFill>
              <a:latin typeface="Frutiger 57Cn"/>
              <a:cs typeface="Frutiger 57Cn"/>
            </a:endParaRPr>
          </a:p>
          <a:p>
            <a:pPr lvl="0" algn="l"/>
            <a:endParaRPr lang="en-US" sz="3200" dirty="0" smtClean="0">
              <a:solidFill>
                <a:srgbClr val="FFCC66"/>
              </a:solidFill>
              <a:latin typeface="Frutiger 57Cn"/>
              <a:cs typeface="Frutiger 57Cn"/>
            </a:endParaRPr>
          </a:p>
        </p:txBody>
      </p:sp>
    </p:spTree>
    <p:extLst>
      <p:ext uri="{BB962C8B-B14F-4D97-AF65-F5344CB8AC3E}">
        <p14:creationId xmlns:p14="http://schemas.microsoft.com/office/powerpoint/2010/main" val="30447889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“Sign” Gifts </a:t>
            </a:r>
          </a:p>
          <a:p>
            <a:pPr marL="0" indent="0" algn="ctr">
              <a:buFont typeface="Wingdings 2" charset="0"/>
              <a:buNone/>
            </a:pPr>
            <a:r>
              <a:rPr lang="en-US" sz="2400" dirty="0" smtClean="0">
                <a:latin typeface="Corbel" charset="0"/>
              </a:rPr>
              <a:t>distinguishing/discerning of spirits</a:t>
            </a:r>
          </a:p>
          <a:p>
            <a:pPr marL="0" indent="0" algn="ctr">
              <a:buFont typeface="Wingdings 2" charset="0"/>
              <a:buNone/>
            </a:pPr>
            <a:r>
              <a:rPr lang="en-US" sz="2400" dirty="0" smtClean="0">
                <a:latin typeface="Corbel" charset="0"/>
              </a:rPr>
              <a:t>miracles</a:t>
            </a:r>
          </a:p>
          <a:p>
            <a:pPr marL="0" indent="0" algn="ctr">
              <a:buFont typeface="Wingdings 2" charset="0"/>
              <a:buNone/>
            </a:pPr>
            <a:r>
              <a:rPr lang="en-US" sz="2400" dirty="0" smtClean="0">
                <a:latin typeface="Corbel" charset="0"/>
              </a:rPr>
              <a:t>healings</a:t>
            </a:r>
          </a:p>
          <a:p>
            <a:pPr marL="0" indent="0" algn="ctr">
              <a:buFont typeface="Wingdings 2" charset="0"/>
              <a:buNone/>
            </a:pPr>
            <a:r>
              <a:rPr lang="en-US" sz="2400" dirty="0" smtClean="0">
                <a:latin typeface="Corbel" charset="0"/>
              </a:rPr>
              <a:t>speaking in tongues</a:t>
            </a:r>
          </a:p>
          <a:p>
            <a:pPr marL="0" indent="0" algn="ctr">
              <a:buFont typeface="Wingdings 2" charset="0"/>
              <a:buNone/>
            </a:pPr>
            <a:r>
              <a:rPr lang="en-US" sz="2400" dirty="0" smtClean="0">
                <a:latin typeface="Corbel" charset="0"/>
              </a:rPr>
              <a:t>interpretation </a:t>
            </a:r>
            <a:br>
              <a:rPr lang="en-US" sz="2400" dirty="0" smtClean="0">
                <a:latin typeface="Corbel" charset="0"/>
              </a:rPr>
            </a:br>
            <a:r>
              <a:rPr lang="en-US" sz="2400" dirty="0" smtClean="0">
                <a:latin typeface="Corbel" charset="0"/>
              </a:rPr>
              <a:t>of tongues</a:t>
            </a:r>
          </a:p>
          <a:p>
            <a:pPr marL="0" indent="0" algn="ctr" eaLnBrk="1" hangingPunct="1">
              <a:spcBef>
                <a:spcPts val="800"/>
              </a:spcBef>
              <a:buFont typeface="Wingdings 2" charset="0"/>
              <a:buNone/>
            </a:pPr>
            <a:endParaRPr lang="en-US" sz="2400" dirty="0">
              <a:latin typeface="Corbel" charset="0"/>
            </a:endParaRPr>
          </a:p>
        </p:txBody>
      </p:sp>
      <p:sp>
        <p:nvSpPr>
          <p:cNvPr id="4" name="Content Placeholder 2"/>
          <p:cNvSpPr txBox="1">
            <a:spLocks/>
          </p:cNvSpPr>
          <p:nvPr/>
        </p:nvSpPr>
        <p:spPr>
          <a:xfrm>
            <a:off x="630516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“Service” Gifts </a:t>
            </a:r>
          </a:p>
          <a:p>
            <a:pPr marL="0" indent="0" algn="ctr">
              <a:buFont typeface="Wingdings 2" charset="0"/>
              <a:buNone/>
            </a:pPr>
            <a:r>
              <a:rPr lang="en-US" sz="2400" dirty="0" smtClean="0">
                <a:latin typeface="Corbel" charset="0"/>
              </a:rPr>
              <a:t>administration</a:t>
            </a:r>
          </a:p>
          <a:p>
            <a:pPr marL="0" indent="0" algn="ctr">
              <a:buFont typeface="Wingdings 2" charset="0"/>
              <a:buNone/>
            </a:pPr>
            <a:r>
              <a:rPr lang="en-US" sz="2400" dirty="0" smtClean="0">
                <a:latin typeface="Corbel" charset="0"/>
              </a:rPr>
              <a:t>leadership</a:t>
            </a:r>
          </a:p>
          <a:p>
            <a:pPr marL="0" indent="0" algn="ctr">
              <a:buFont typeface="Wingdings 2" charset="0"/>
              <a:buNone/>
            </a:pPr>
            <a:r>
              <a:rPr lang="en-US" sz="2400" dirty="0" smtClean="0">
                <a:latin typeface="Corbel" charset="0"/>
              </a:rPr>
              <a:t>exhortation</a:t>
            </a:r>
          </a:p>
          <a:p>
            <a:pPr marL="0" indent="0" algn="ctr">
              <a:buFont typeface="Wingdings 2" charset="0"/>
              <a:buNone/>
            </a:pPr>
            <a:r>
              <a:rPr lang="en-US" sz="2400" dirty="0" smtClean="0">
                <a:latin typeface="Corbel" charset="0"/>
              </a:rPr>
              <a:t>faith</a:t>
            </a:r>
          </a:p>
          <a:p>
            <a:pPr marL="0" indent="0" algn="ctr">
              <a:buFont typeface="Wingdings 2" charset="0"/>
              <a:buNone/>
            </a:pPr>
            <a:r>
              <a:rPr lang="en-US" sz="2400" dirty="0" smtClean="0">
                <a:latin typeface="Corbel" charset="0"/>
              </a:rPr>
              <a:t>giving</a:t>
            </a:r>
          </a:p>
          <a:p>
            <a:pPr marL="0" indent="0" algn="ctr">
              <a:buFont typeface="Wingdings 2" charset="0"/>
              <a:buNone/>
            </a:pPr>
            <a:r>
              <a:rPr lang="en-US" sz="2400" dirty="0" smtClean="0">
                <a:latin typeface="Corbel" charset="0"/>
              </a:rPr>
              <a:t>helps</a:t>
            </a:r>
          </a:p>
          <a:p>
            <a:pPr marL="0" indent="0" algn="ctr">
              <a:buFont typeface="Wingdings 2" charset="0"/>
              <a:buNone/>
            </a:pPr>
            <a:r>
              <a:rPr lang="en-US" sz="2400" dirty="0" smtClean="0">
                <a:latin typeface="Corbel" charset="0"/>
              </a:rPr>
              <a:t>service</a:t>
            </a:r>
          </a:p>
          <a:p>
            <a:pPr marL="0" indent="0" algn="ctr">
              <a:buFont typeface="Wingdings 2" charset="0"/>
              <a:buNone/>
            </a:pPr>
            <a:r>
              <a:rPr lang="en-US" sz="2400" dirty="0" smtClean="0">
                <a:latin typeface="Corbel" charset="0"/>
              </a:rPr>
              <a:t>mercy</a:t>
            </a:r>
            <a:endParaRPr lang="en-US" sz="2400" dirty="0">
              <a:latin typeface="Corbel" charset="0"/>
            </a:endParaRPr>
          </a:p>
        </p:txBody>
      </p:sp>
      <p:sp>
        <p:nvSpPr>
          <p:cNvPr id="5" name="Content Placeholder 2"/>
          <p:cNvSpPr txBox="1">
            <a:spLocks/>
          </p:cNvSpPr>
          <p:nvPr/>
        </p:nvSpPr>
        <p:spPr>
          <a:xfrm>
            <a:off x="33528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“Perfecting” Gifts </a:t>
            </a:r>
          </a:p>
          <a:p>
            <a:pPr marL="0" indent="0" algn="ctr">
              <a:buFont typeface="Wingdings 2" charset="0"/>
              <a:buNone/>
            </a:pPr>
            <a:r>
              <a:rPr lang="en-US" sz="2400" dirty="0" smtClean="0">
                <a:latin typeface="Corbel" charset="0"/>
              </a:rPr>
              <a:t>apostleship</a:t>
            </a:r>
          </a:p>
          <a:p>
            <a:pPr marL="0" indent="0" algn="ctr">
              <a:buFont typeface="Wingdings 2" charset="0"/>
              <a:buNone/>
            </a:pPr>
            <a:r>
              <a:rPr lang="en-US" sz="2400" dirty="0" smtClean="0">
                <a:latin typeface="Corbel" charset="0"/>
              </a:rPr>
              <a:t>prophecy</a:t>
            </a:r>
          </a:p>
          <a:p>
            <a:pPr marL="0" indent="0" algn="ctr">
              <a:buFont typeface="Wingdings 2" charset="0"/>
              <a:buNone/>
            </a:pPr>
            <a:r>
              <a:rPr lang="en-US" sz="2400" dirty="0" smtClean="0">
                <a:latin typeface="Corbel" charset="0"/>
              </a:rPr>
              <a:t>evangelism</a:t>
            </a:r>
          </a:p>
          <a:p>
            <a:pPr marL="0" indent="0" algn="ctr">
              <a:buFont typeface="Wingdings 2" charset="0"/>
              <a:buNone/>
            </a:pPr>
            <a:r>
              <a:rPr lang="en-US" sz="2400" dirty="0" smtClean="0">
                <a:latin typeface="Corbel" charset="0"/>
              </a:rPr>
              <a:t>pastor-shepherd</a:t>
            </a:r>
          </a:p>
          <a:p>
            <a:pPr marL="0" indent="0" algn="ctr">
              <a:buFont typeface="Wingdings 2" charset="0"/>
              <a:buNone/>
            </a:pPr>
            <a:r>
              <a:rPr lang="en-US" sz="2400" dirty="0" smtClean="0">
                <a:latin typeface="Corbel" charset="0"/>
              </a:rPr>
              <a:t>teacher</a:t>
            </a:r>
          </a:p>
          <a:p>
            <a:pPr marL="0" indent="0" algn="ctr">
              <a:buFont typeface="Wingdings 2" charset="0"/>
              <a:buNone/>
            </a:pPr>
            <a:r>
              <a:rPr lang="en-US" sz="2400" dirty="0" smtClean="0">
                <a:latin typeface="Corbel" charset="0"/>
              </a:rPr>
              <a:t>wisdom</a:t>
            </a:r>
          </a:p>
          <a:p>
            <a:pPr marL="0" indent="0" algn="ctr">
              <a:buFont typeface="Wingdings 2" charset="0"/>
              <a:buNone/>
            </a:pPr>
            <a:r>
              <a:rPr lang="en-US" sz="2400" dirty="0" smtClean="0">
                <a:latin typeface="Corbel" charset="0"/>
              </a:rPr>
              <a:t>knowledge </a:t>
            </a:r>
            <a:endParaRPr lang="en-US" sz="2400" dirty="0">
              <a:latin typeface="Corbel" charset="0"/>
            </a:endParaRPr>
          </a:p>
        </p:txBody>
      </p:sp>
    </p:spTree>
    <p:extLst>
      <p:ext uri="{BB962C8B-B14F-4D97-AF65-F5344CB8AC3E}">
        <p14:creationId xmlns:p14="http://schemas.microsoft.com/office/powerpoint/2010/main" val="204348205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Ephesians 4:11-16 (ESV)</a:t>
            </a:r>
          </a:p>
          <a:p>
            <a:pPr algn="l"/>
            <a:r>
              <a:rPr lang="en-US" sz="3200" dirty="0" smtClean="0">
                <a:latin typeface="Frutiger 57Cn"/>
                <a:cs typeface="Frutiger 57Cn"/>
              </a:rPr>
              <a:t> </a:t>
            </a:r>
          </a:p>
          <a:p>
            <a:pPr algn="l"/>
            <a:r>
              <a:rPr lang="en-US" sz="3200" dirty="0">
                <a:latin typeface="Frutiger 57Cn"/>
                <a:cs typeface="Frutiger 57Cn"/>
              </a:rPr>
              <a:t>And he gave the apostles, the prophets, the evangelists, the shepherds and teachers, to equip the saints for the work of ministry, for building up the body of Christ, until we all attain to the unity of the faith and of the knowledge of the Son of God, to mature manhood,</a:t>
            </a:r>
            <a:r>
              <a:rPr lang="en-US" sz="3200" i="1" dirty="0">
                <a:latin typeface="Frutiger 57Cn"/>
                <a:cs typeface="Frutiger 57Cn"/>
              </a:rPr>
              <a:t> </a:t>
            </a:r>
            <a:r>
              <a:rPr lang="en-US" sz="3200" dirty="0">
                <a:latin typeface="Frutiger 57Cn"/>
                <a:cs typeface="Frutiger 57Cn"/>
              </a:rPr>
              <a:t>to the measure of the stature of the fullness of Christ, so that we may no longer be children . . . </a:t>
            </a:r>
          </a:p>
        </p:txBody>
      </p:sp>
    </p:spTree>
    <p:extLst>
      <p:ext uri="{BB962C8B-B14F-4D97-AF65-F5344CB8AC3E}">
        <p14:creationId xmlns:p14="http://schemas.microsoft.com/office/powerpoint/2010/main" val="11975403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2" name="Picture 1" descr="open Bible-ppt background ligh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ChangeArrowheads="1"/>
          </p:cNvSpPr>
          <p:nvPr/>
        </p:nvSpPr>
        <p:spPr bwMode="auto">
          <a:xfrm>
            <a:off x="0" y="1193885"/>
            <a:ext cx="9144000" cy="4099584"/>
          </a:xfrm>
          <a:prstGeom prst="rect">
            <a:avLst/>
          </a:prstGeom>
          <a:noFill/>
          <a:ln w="12700">
            <a:noFill/>
            <a:miter lim="800000"/>
            <a:headEnd type="none" w="sm" len="sm"/>
            <a:tailEnd type="none" w="sm" len="sm"/>
          </a:ln>
          <a:effectLst>
            <a:outerShdw blurRad="63500" dist="38099" dir="2700000" algn="ctr" rotWithShape="0">
              <a:schemeClr val="bg1">
                <a:alpha val="74998"/>
              </a:schemeClr>
            </a:outerShdw>
          </a:effectLst>
        </p:spPr>
        <p:txBody>
          <a:bodyPr anchor="b">
            <a:spAutoFit/>
          </a:bodyPr>
          <a:lstStyle/>
          <a:p>
            <a:pPr>
              <a:lnSpc>
                <a:spcPct val="90000"/>
              </a:lnSpc>
              <a:defRPr/>
            </a:pPr>
            <a:r>
              <a:rPr lang="en-US" sz="7200" b="1" dirty="0" smtClean="0">
                <a:latin typeface="Papyrus" charset="0"/>
              </a:rPr>
              <a:t>What </a:t>
            </a:r>
            <a:r>
              <a:rPr lang="en-US" sz="7200" b="1" dirty="0" smtClean="0">
                <a:latin typeface="Papyrus" charset="0"/>
              </a:rPr>
              <a:t>Are the </a:t>
            </a:r>
            <a:endParaRPr lang="en-US" sz="7200" b="1" dirty="0" smtClean="0">
              <a:latin typeface="Papyrus" charset="0"/>
            </a:endParaRPr>
          </a:p>
          <a:p>
            <a:pPr>
              <a:lnSpc>
                <a:spcPct val="90000"/>
              </a:lnSpc>
              <a:defRPr/>
            </a:pPr>
            <a:r>
              <a:rPr lang="en-US" sz="7200" b="1" dirty="0" smtClean="0">
                <a:latin typeface="Papyrus" charset="0"/>
              </a:rPr>
              <a:t>Spiritual </a:t>
            </a:r>
            <a:r>
              <a:rPr lang="en-US" sz="7200" b="1" dirty="0" smtClean="0">
                <a:latin typeface="Papyrus" charset="0"/>
              </a:rPr>
              <a:t>Gifts</a:t>
            </a:r>
          </a:p>
          <a:p>
            <a:pPr>
              <a:lnSpc>
                <a:spcPct val="90000"/>
              </a:lnSpc>
              <a:defRPr/>
            </a:pPr>
            <a:r>
              <a:rPr lang="en-US" sz="7200" b="1" dirty="0" smtClean="0">
                <a:latin typeface="Papyrus" charset="0"/>
              </a:rPr>
              <a:t>Listed </a:t>
            </a:r>
          </a:p>
          <a:p>
            <a:pPr>
              <a:lnSpc>
                <a:spcPct val="90000"/>
              </a:lnSpc>
              <a:defRPr/>
            </a:pPr>
            <a:r>
              <a:rPr lang="en-US" sz="7200" b="1" dirty="0" smtClean="0">
                <a:latin typeface="Papyrus" charset="0"/>
              </a:rPr>
              <a:t>in the Bible?</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Ephesians 4:11-16 (ESV)</a:t>
            </a:r>
          </a:p>
          <a:p>
            <a:pPr algn="l"/>
            <a:r>
              <a:rPr lang="en-US" sz="3200" dirty="0" smtClean="0">
                <a:latin typeface="Frutiger 57Cn"/>
                <a:cs typeface="Frutiger 57Cn"/>
              </a:rPr>
              <a:t> </a:t>
            </a:r>
          </a:p>
          <a:p>
            <a:pPr algn="l"/>
            <a:r>
              <a:rPr lang="en-US" sz="3200" dirty="0" smtClean="0">
                <a:latin typeface="Frutiger 57Cn"/>
                <a:cs typeface="Frutiger 57Cn"/>
              </a:rPr>
              <a:t>Rather</a:t>
            </a:r>
            <a:r>
              <a:rPr lang="en-US" sz="3200" dirty="0">
                <a:latin typeface="Frutiger 57Cn"/>
                <a:cs typeface="Frutiger 57Cn"/>
              </a:rPr>
              <a:t>, speaking the truth in love, </a:t>
            </a:r>
            <a:r>
              <a:rPr lang="en-US" sz="3200" i="1" dirty="0">
                <a:latin typeface="Frutiger 57Cn"/>
                <a:cs typeface="Frutiger 57Cn"/>
              </a:rPr>
              <a:t>we are to grow up in every way into him who is the head, into Christ, </a:t>
            </a:r>
            <a:r>
              <a:rPr lang="en-US" sz="3200" dirty="0">
                <a:latin typeface="Frutiger 57Cn"/>
                <a:cs typeface="Frutiger 57Cn"/>
              </a:rPr>
              <a:t>from whom the whole body, joined and held together by every joint with which it is equipped, when each part is working properly, </a:t>
            </a:r>
            <a:r>
              <a:rPr lang="en-US" sz="3200" i="1" dirty="0">
                <a:latin typeface="Frutiger 57Cn"/>
                <a:cs typeface="Frutiger 57Cn"/>
              </a:rPr>
              <a:t>makes the body grow so that it builds itself up </a:t>
            </a:r>
            <a:endParaRPr lang="en-US" sz="3200" i="1" dirty="0" smtClean="0">
              <a:latin typeface="Frutiger 57Cn"/>
              <a:cs typeface="Frutiger 57Cn"/>
            </a:endParaRPr>
          </a:p>
          <a:p>
            <a:pPr algn="l"/>
            <a:r>
              <a:rPr lang="en-US" sz="3200" i="1" dirty="0" smtClean="0">
                <a:latin typeface="Frutiger 57Cn"/>
                <a:cs typeface="Frutiger 57Cn"/>
              </a:rPr>
              <a:t>in </a:t>
            </a:r>
            <a:r>
              <a:rPr lang="en-US" sz="3200" i="1" dirty="0">
                <a:latin typeface="Frutiger 57Cn"/>
                <a:cs typeface="Frutiger 57Cn"/>
              </a:rPr>
              <a:t>love.</a:t>
            </a:r>
            <a:endParaRPr lang="en-US" sz="3200" dirty="0">
              <a:latin typeface="Frutiger 57Cn"/>
              <a:cs typeface="Frutiger 57Cn"/>
            </a:endParaRPr>
          </a:p>
        </p:txBody>
      </p:sp>
    </p:spTree>
    <p:extLst>
      <p:ext uri="{BB962C8B-B14F-4D97-AF65-F5344CB8AC3E}">
        <p14:creationId xmlns:p14="http://schemas.microsoft.com/office/powerpoint/2010/main" val="7043833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807720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1 Corinthians 12:4-11</a:t>
            </a:r>
          </a:p>
          <a:p>
            <a:pPr algn="l"/>
            <a:r>
              <a:rPr lang="en-US" sz="3200" dirty="0" smtClean="0">
                <a:latin typeface="Frutiger 57Cn"/>
                <a:cs typeface="Frutiger 57Cn"/>
              </a:rPr>
              <a:t> </a:t>
            </a:r>
          </a:p>
          <a:p>
            <a:pPr algn="l"/>
            <a:r>
              <a:rPr lang="en-US" sz="3200" dirty="0">
                <a:latin typeface="Frutiger 57Cn"/>
                <a:cs typeface="Frutiger 57Cn"/>
              </a:rPr>
              <a:t>4 </a:t>
            </a:r>
            <a:r>
              <a:rPr lang="en-US" sz="3200" dirty="0" smtClean="0">
                <a:latin typeface="Frutiger 57Cn"/>
                <a:cs typeface="Frutiger 57Cn"/>
              </a:rPr>
              <a:t> There </a:t>
            </a:r>
            <a:r>
              <a:rPr lang="en-US" sz="3200" dirty="0">
                <a:latin typeface="Frutiger 57Cn"/>
                <a:cs typeface="Frutiger 57Cn"/>
              </a:rPr>
              <a:t>is one body and one Spirit, just as you were called in one hope of your calling;</a:t>
            </a:r>
          </a:p>
          <a:p>
            <a:pPr algn="l"/>
            <a:r>
              <a:rPr lang="en-US" sz="3200" dirty="0">
                <a:latin typeface="Frutiger 57Cn"/>
                <a:cs typeface="Frutiger 57Cn"/>
              </a:rPr>
              <a:t>5 </a:t>
            </a:r>
            <a:r>
              <a:rPr lang="en-US" sz="3200" dirty="0" smtClean="0">
                <a:latin typeface="Frutiger 57Cn"/>
                <a:cs typeface="Frutiger 57Cn"/>
              </a:rPr>
              <a:t> one </a:t>
            </a:r>
            <a:r>
              <a:rPr lang="en-US" sz="3200" dirty="0">
                <a:latin typeface="Frutiger 57Cn"/>
                <a:cs typeface="Frutiger 57Cn"/>
              </a:rPr>
              <a:t>Lord, one faith, one baptism;</a:t>
            </a:r>
          </a:p>
          <a:p>
            <a:pPr algn="l"/>
            <a:r>
              <a:rPr lang="en-US" sz="3200" dirty="0">
                <a:latin typeface="Frutiger 57Cn"/>
                <a:cs typeface="Frutiger 57Cn"/>
              </a:rPr>
              <a:t>6 </a:t>
            </a:r>
            <a:r>
              <a:rPr lang="en-US" sz="3200" dirty="0" smtClean="0">
                <a:latin typeface="Frutiger 57Cn"/>
                <a:cs typeface="Frutiger 57Cn"/>
              </a:rPr>
              <a:t> one </a:t>
            </a:r>
            <a:r>
              <a:rPr lang="en-US" sz="3200" dirty="0">
                <a:latin typeface="Frutiger 57Cn"/>
                <a:cs typeface="Frutiger 57Cn"/>
              </a:rPr>
              <a:t>God and Father of all, who is above all, and through all, and in you all.</a:t>
            </a:r>
          </a:p>
          <a:p>
            <a:pPr algn="l"/>
            <a:r>
              <a:rPr lang="en-US" sz="3200" dirty="0">
                <a:latin typeface="Frutiger 57Cn"/>
                <a:cs typeface="Frutiger 57Cn"/>
              </a:rPr>
              <a:t>7 </a:t>
            </a:r>
            <a:r>
              <a:rPr lang="en-US" sz="3200" dirty="0" smtClean="0">
                <a:latin typeface="Frutiger 57Cn"/>
                <a:cs typeface="Frutiger 57Cn"/>
              </a:rPr>
              <a:t> But </a:t>
            </a:r>
            <a:r>
              <a:rPr lang="en-US" sz="3200" dirty="0">
                <a:latin typeface="Frutiger 57Cn"/>
                <a:cs typeface="Frutiger 57Cn"/>
              </a:rPr>
              <a:t>to each one of us grace (God’s favor and blessing) was given according to the measure of Christ’s gift.</a:t>
            </a:r>
          </a:p>
          <a:p>
            <a:pPr algn="l"/>
            <a:r>
              <a:rPr lang="en-US" sz="3200" dirty="0">
                <a:latin typeface="Frutiger 57Cn"/>
                <a:cs typeface="Frutiger 57Cn"/>
              </a:rPr>
              <a:t>8 </a:t>
            </a:r>
            <a:r>
              <a:rPr lang="en-US" sz="3200" dirty="0" smtClean="0">
                <a:latin typeface="Frutiger 57Cn"/>
                <a:cs typeface="Frutiger 57Cn"/>
              </a:rPr>
              <a:t> Therefore </a:t>
            </a:r>
            <a:r>
              <a:rPr lang="en-US" sz="3200" dirty="0">
                <a:latin typeface="Frutiger 57Cn"/>
                <a:cs typeface="Frutiger 57Cn"/>
              </a:rPr>
              <a:t>He says: “When He ascended on high, He led captivity captive, </a:t>
            </a:r>
            <a:r>
              <a:rPr lang="en-US" sz="3200" i="1" dirty="0">
                <a:latin typeface="Frutiger 57Cn"/>
                <a:cs typeface="Frutiger 57Cn"/>
              </a:rPr>
              <a:t>and gave gifts to men.</a:t>
            </a:r>
            <a:r>
              <a:rPr lang="en-US" sz="3200" i="1" dirty="0" smtClean="0">
                <a:latin typeface="Frutiger 57Cn"/>
                <a:cs typeface="Frutiger 57Cn"/>
              </a:rPr>
              <a:t>”</a:t>
            </a:r>
            <a:endParaRPr lang="en-US" sz="3200" dirty="0">
              <a:latin typeface="Frutiger 57Cn"/>
              <a:cs typeface="Frutiger 57Cn"/>
            </a:endParaRPr>
          </a:p>
        </p:txBody>
      </p:sp>
    </p:spTree>
    <p:extLst>
      <p:ext uri="{BB962C8B-B14F-4D97-AF65-F5344CB8AC3E}">
        <p14:creationId xmlns:p14="http://schemas.microsoft.com/office/powerpoint/2010/main" val="4816687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8077200"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1 Corinthians 12:4-11</a:t>
            </a:r>
          </a:p>
          <a:p>
            <a:pPr algn="l"/>
            <a:r>
              <a:rPr lang="en-US" sz="3200" dirty="0" smtClean="0">
                <a:latin typeface="Frutiger 57Cn"/>
                <a:cs typeface="Frutiger 57Cn"/>
              </a:rPr>
              <a:t> </a:t>
            </a:r>
          </a:p>
          <a:p>
            <a:pPr algn="l"/>
            <a:r>
              <a:rPr lang="en-US" sz="3200" dirty="0" smtClean="0">
                <a:latin typeface="Frutiger 57Cn"/>
                <a:cs typeface="Frutiger 57Cn"/>
              </a:rPr>
              <a:t>9  (</a:t>
            </a:r>
            <a:r>
              <a:rPr lang="en-US" sz="3200" dirty="0">
                <a:latin typeface="Frutiger 57Cn"/>
                <a:cs typeface="Frutiger 57Cn"/>
              </a:rPr>
              <a:t>Now this, “He ascended”—what does it mean but that He also first descended into the lower parts of the earth?</a:t>
            </a:r>
          </a:p>
          <a:p>
            <a:pPr algn="l"/>
            <a:r>
              <a:rPr lang="en-US" sz="3200" dirty="0">
                <a:latin typeface="Frutiger 57Cn"/>
                <a:cs typeface="Frutiger 57Cn"/>
              </a:rPr>
              <a:t>10 </a:t>
            </a:r>
            <a:r>
              <a:rPr lang="en-US" sz="3200" dirty="0" smtClean="0">
                <a:latin typeface="Frutiger 57Cn"/>
                <a:cs typeface="Frutiger 57Cn"/>
              </a:rPr>
              <a:t> He </a:t>
            </a:r>
            <a:r>
              <a:rPr lang="en-US" sz="3200" dirty="0">
                <a:latin typeface="Frutiger 57Cn"/>
                <a:cs typeface="Frutiger 57Cn"/>
              </a:rPr>
              <a:t>who descended is also the One who ascended far above all the heavens, that He might fill all things.)</a:t>
            </a:r>
          </a:p>
          <a:p>
            <a:pPr algn="l"/>
            <a:r>
              <a:rPr lang="en-US" sz="3200" dirty="0">
                <a:latin typeface="Frutiger 57Cn"/>
                <a:cs typeface="Frutiger 57Cn"/>
              </a:rPr>
              <a:t>11 </a:t>
            </a:r>
            <a:r>
              <a:rPr lang="en-US" sz="3200" dirty="0" smtClean="0">
                <a:latin typeface="Frutiger 57Cn"/>
                <a:cs typeface="Frutiger 57Cn"/>
              </a:rPr>
              <a:t> And </a:t>
            </a:r>
            <a:r>
              <a:rPr lang="en-US" sz="3200" dirty="0">
                <a:latin typeface="Frutiger 57Cn"/>
                <a:cs typeface="Frutiger 57Cn"/>
              </a:rPr>
              <a:t>He Himself gave some to be apostles, some prophets, some evangelists, and some pastors and teachers . . .</a:t>
            </a:r>
          </a:p>
        </p:txBody>
      </p:sp>
    </p:spTree>
    <p:extLst>
      <p:ext uri="{BB962C8B-B14F-4D97-AF65-F5344CB8AC3E}">
        <p14:creationId xmlns:p14="http://schemas.microsoft.com/office/powerpoint/2010/main" val="41358993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Apostles/Apostleship</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“Apostle” = Greek noun </a:t>
            </a:r>
            <a:r>
              <a:rPr lang="en-US" sz="3200" i="1" dirty="0" err="1" smtClean="0">
                <a:latin typeface="Frutiger 57Cn"/>
                <a:cs typeface="Frutiger 57Cn"/>
              </a:rPr>
              <a:t>apostolos</a:t>
            </a:r>
            <a:r>
              <a:rPr lang="en-US" sz="3200" i="1" dirty="0" smtClean="0">
                <a:latin typeface="Frutiger 57Cn"/>
                <a:cs typeface="Frutiger 57Cn"/>
              </a:rPr>
              <a:t>, </a:t>
            </a:r>
            <a:r>
              <a:rPr lang="en-US" sz="3200" dirty="0" smtClean="0">
                <a:latin typeface="Frutiger 57Cn"/>
                <a:cs typeface="Frutiger 57Cn"/>
              </a:rPr>
              <a:t>meaning </a:t>
            </a:r>
            <a:r>
              <a:rPr lang="en-US" sz="3200" dirty="0">
                <a:latin typeface="Frutiger 57Cn"/>
                <a:cs typeface="Frutiger 57Cn"/>
              </a:rPr>
              <a:t>“one sent forth.”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10032473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Ephesians 2:20</a:t>
            </a:r>
          </a:p>
          <a:p>
            <a:pPr algn="l"/>
            <a:r>
              <a:rPr lang="en-US" sz="3200" dirty="0" smtClean="0">
                <a:latin typeface="Frutiger 57Cn"/>
                <a:cs typeface="Frutiger 57Cn"/>
              </a:rPr>
              <a:t> </a:t>
            </a:r>
          </a:p>
          <a:p>
            <a:pPr algn="l"/>
            <a:r>
              <a:rPr lang="en-US" sz="3200" dirty="0" smtClean="0">
                <a:latin typeface="Frutiger 57Cn"/>
                <a:cs typeface="Frutiger 57Cn"/>
              </a:rPr>
              <a:t>The </a:t>
            </a:r>
            <a:r>
              <a:rPr lang="en-US" sz="3200" dirty="0">
                <a:latin typeface="Frutiger 57Cn"/>
                <a:cs typeface="Frutiger 57Cn"/>
              </a:rPr>
              <a:t>Church is “built on the foundation of the </a:t>
            </a:r>
            <a:r>
              <a:rPr lang="en-US" sz="3200" i="1" dirty="0">
                <a:latin typeface="Frutiger 57Cn"/>
                <a:cs typeface="Frutiger 57Cn"/>
              </a:rPr>
              <a:t>apostles </a:t>
            </a:r>
            <a:r>
              <a:rPr lang="en-US" sz="3200" dirty="0">
                <a:latin typeface="Frutiger 57Cn"/>
                <a:cs typeface="Frutiger 57Cn"/>
              </a:rPr>
              <a:t>and prophets, Jesus Christ Himself being the chief cornerstone.” </a:t>
            </a:r>
          </a:p>
          <a:p>
            <a:r>
              <a:rPr lang="en-US" sz="3200" b="1" dirty="0"/>
              <a:t> </a:t>
            </a:r>
            <a:endParaRPr lang="en-US" sz="3200" dirty="0"/>
          </a:p>
        </p:txBody>
      </p:sp>
    </p:spTree>
    <p:extLst>
      <p:ext uri="{BB962C8B-B14F-4D97-AF65-F5344CB8AC3E}">
        <p14:creationId xmlns:p14="http://schemas.microsoft.com/office/powerpoint/2010/main" val="272811695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1 Corinthians 12:28</a:t>
            </a:r>
          </a:p>
          <a:p>
            <a:pPr algn="l"/>
            <a:r>
              <a:rPr lang="en-US" sz="3200" dirty="0" smtClean="0">
                <a:latin typeface="Frutiger 57Cn"/>
                <a:cs typeface="Frutiger 57Cn"/>
              </a:rPr>
              <a:t> </a:t>
            </a:r>
          </a:p>
          <a:p>
            <a:pPr algn="l"/>
            <a:r>
              <a:rPr lang="en-US" sz="3200" dirty="0">
                <a:latin typeface="Frutiger 57Cn"/>
                <a:cs typeface="Frutiger 57Cn"/>
              </a:rPr>
              <a:t>And God has appointed these in the church: first apostles, second prophets, third teachers, after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that </a:t>
            </a:r>
            <a:r>
              <a:rPr lang="en-US" sz="3200" dirty="0">
                <a:latin typeface="Frutiger 57Cn"/>
                <a:cs typeface="Frutiger 57Cn"/>
              </a:rPr>
              <a:t>miracles, then gifts of healings, helps, administrations, varieties of tongues.</a:t>
            </a:r>
            <a:r>
              <a:rPr lang="en-US" sz="3200" dirty="0">
                <a:latin typeface="Frutiger 57Cn"/>
                <a:cs typeface="Frutiger 57Cn"/>
              </a:rPr>
              <a:t> </a:t>
            </a:r>
            <a:r>
              <a:rPr lang="en-US" sz="3200" dirty="0">
                <a:latin typeface="Frutiger 57Cn"/>
                <a:cs typeface="Frutiger 57Cn"/>
              </a:rPr>
              <a:t> </a:t>
            </a:r>
          </a:p>
        </p:txBody>
      </p:sp>
    </p:spTree>
    <p:extLst>
      <p:ext uri="{BB962C8B-B14F-4D97-AF65-F5344CB8AC3E}">
        <p14:creationId xmlns:p14="http://schemas.microsoft.com/office/powerpoint/2010/main" val="282580198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Ephesians 4:1-12   1 Corinthians 12:28</a:t>
            </a:r>
          </a:p>
          <a:p>
            <a:pPr algn="l"/>
            <a:r>
              <a:rPr lang="en-US" sz="3200" dirty="0" smtClean="0">
                <a:latin typeface="Frutiger 57Cn"/>
                <a:cs typeface="Frutiger 57Cn"/>
              </a:rPr>
              <a:t> </a:t>
            </a:r>
          </a:p>
          <a:p>
            <a:pPr algn="l"/>
            <a:r>
              <a:rPr lang="en-US" sz="3200" dirty="0" smtClean="0">
                <a:latin typeface="Frutiger 57Cn"/>
                <a:cs typeface="Frutiger 57Cn"/>
              </a:rPr>
              <a:t>	Apostles</a:t>
            </a:r>
            <a:r>
              <a:rPr lang="en-US" sz="3200" dirty="0">
                <a:latin typeface="Frutiger 57Cn"/>
                <a:cs typeface="Frutiger 57Cn"/>
              </a:rPr>
              <a:t>				</a:t>
            </a:r>
            <a:r>
              <a:rPr lang="en-US" sz="3200" dirty="0" smtClean="0">
                <a:latin typeface="Frutiger 57Cn"/>
                <a:cs typeface="Frutiger 57Cn"/>
              </a:rPr>
              <a:t>	Apostles</a:t>
            </a:r>
            <a:endParaRPr lang="en-US" sz="3200" dirty="0">
              <a:latin typeface="Frutiger 57Cn"/>
              <a:cs typeface="Frutiger 57Cn"/>
            </a:endParaRPr>
          </a:p>
          <a:p>
            <a:pPr algn="l"/>
            <a:r>
              <a:rPr lang="en-US" sz="3200" dirty="0" smtClean="0">
                <a:latin typeface="Frutiger 57Cn"/>
                <a:cs typeface="Frutiger 57Cn"/>
              </a:rPr>
              <a:t>	Prophets</a:t>
            </a:r>
            <a:r>
              <a:rPr lang="en-US" sz="3200" dirty="0">
                <a:latin typeface="Frutiger 57Cn"/>
                <a:cs typeface="Frutiger 57Cn"/>
              </a:rPr>
              <a:t>				Prophets</a:t>
            </a:r>
          </a:p>
          <a:p>
            <a:pPr algn="l"/>
            <a:r>
              <a:rPr lang="en-US" sz="3200" dirty="0" smtClean="0">
                <a:latin typeface="Frutiger 57Cn"/>
                <a:cs typeface="Frutiger 57Cn"/>
              </a:rPr>
              <a:t>	Evangelists</a:t>
            </a:r>
            <a:r>
              <a:rPr lang="en-US" sz="3200" dirty="0">
                <a:latin typeface="Frutiger 57Cn"/>
                <a:cs typeface="Frutiger 57Cn"/>
              </a:rPr>
              <a:t>				Teachers</a:t>
            </a:r>
          </a:p>
          <a:p>
            <a:pPr algn="l"/>
            <a:r>
              <a:rPr lang="en-US" sz="3200" dirty="0" smtClean="0">
                <a:latin typeface="Frutiger 57Cn"/>
                <a:cs typeface="Frutiger 57Cn"/>
              </a:rPr>
              <a:t>	Pastors</a:t>
            </a:r>
            <a:r>
              <a:rPr lang="en-US" sz="3200" dirty="0">
                <a:latin typeface="Frutiger 57Cn"/>
                <a:cs typeface="Frutiger 57Cn"/>
              </a:rPr>
              <a:t>					Miracles</a:t>
            </a:r>
          </a:p>
          <a:p>
            <a:pPr algn="l"/>
            <a:r>
              <a:rPr lang="en-US" sz="3200" dirty="0" smtClean="0">
                <a:latin typeface="Frutiger 57Cn"/>
                <a:cs typeface="Frutiger 57Cn"/>
              </a:rPr>
              <a:t>	Teachers </a:t>
            </a:r>
            <a:r>
              <a:rPr lang="en-US" sz="3200" dirty="0">
                <a:latin typeface="Frutiger 57Cn"/>
                <a:cs typeface="Frutiger 57Cn"/>
              </a:rPr>
              <a:t>				Gifts of </a:t>
            </a:r>
            <a:r>
              <a:rPr lang="en-US" sz="3200" dirty="0" smtClean="0">
                <a:latin typeface="Frutiger 57Cn"/>
                <a:cs typeface="Frutiger 57Cn"/>
              </a:rPr>
              <a:t>healings</a:t>
            </a:r>
          </a:p>
          <a:p>
            <a:pPr algn="l"/>
            <a:r>
              <a:rPr lang="en-US" sz="3200" dirty="0">
                <a:latin typeface="Frutiger 57Cn"/>
                <a:cs typeface="Frutiger 57Cn"/>
              </a:rPr>
              <a:t>	</a:t>
            </a:r>
            <a:r>
              <a:rPr lang="en-US" sz="3200" dirty="0" smtClean="0">
                <a:latin typeface="Frutiger 57Cn"/>
                <a:cs typeface="Frutiger 57Cn"/>
              </a:rPr>
              <a:t>							etc.</a:t>
            </a:r>
            <a:endParaRPr lang="en-US" sz="3200" dirty="0">
              <a:latin typeface="Frutiger 57Cn"/>
              <a:cs typeface="Frutiger 57Cn"/>
            </a:endParaRPr>
          </a:p>
          <a:p>
            <a:pPr algn="l"/>
            <a:endParaRPr lang="en-US" sz="3200" dirty="0">
              <a:latin typeface="Frutiger 57Cn"/>
              <a:cs typeface="Frutiger 57Cn"/>
            </a:endParaRPr>
          </a:p>
        </p:txBody>
      </p:sp>
    </p:spTree>
    <p:extLst>
      <p:ext uri="{BB962C8B-B14F-4D97-AF65-F5344CB8AC3E}">
        <p14:creationId xmlns:p14="http://schemas.microsoft.com/office/powerpoint/2010/main" val="22971575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Prophets/Prophecy</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“Prophecy” = </a:t>
            </a:r>
            <a:r>
              <a:rPr lang="en-US" sz="3200" dirty="0">
                <a:latin typeface="Frutiger 57Cn"/>
                <a:cs typeface="Frutiger 57Cn"/>
              </a:rPr>
              <a:t>Greek noun </a:t>
            </a:r>
            <a:r>
              <a:rPr lang="en-US" sz="3200" i="1" dirty="0" err="1">
                <a:latin typeface="Frutiger 57Cn"/>
                <a:cs typeface="Frutiger 57Cn"/>
              </a:rPr>
              <a:t>propheteia</a:t>
            </a:r>
            <a:r>
              <a:rPr lang="en-US" sz="3200" dirty="0">
                <a:latin typeface="Frutiger 57Cn"/>
                <a:cs typeface="Frutiger 57Cn"/>
              </a:rPr>
              <a:t>, meaning “the speaking forth of the mind and counsel of God” (</a:t>
            </a:r>
            <a:r>
              <a:rPr lang="en-US" sz="3200" i="1" dirty="0">
                <a:latin typeface="Frutiger 57Cn"/>
                <a:cs typeface="Frutiger 57Cn"/>
              </a:rPr>
              <a:t>Vine’s, </a:t>
            </a:r>
            <a:r>
              <a:rPr lang="en-US" sz="3200" dirty="0">
                <a:latin typeface="Frutiger 57Cn"/>
                <a:cs typeface="Frutiger 57Cn"/>
              </a:rPr>
              <a:t>“Prophecy”). </a:t>
            </a:r>
            <a:endParaRPr lang="en-US" sz="3200" dirty="0" smtClean="0">
              <a:latin typeface="Frutiger 57Cn"/>
              <a:cs typeface="Frutiger 57Cn"/>
            </a:endParaRPr>
          </a:p>
          <a:p>
            <a:pPr lvl="0" algn="l"/>
            <a:r>
              <a:rPr lang="en-US" sz="3200" dirty="0" smtClean="0">
                <a:latin typeface="Frutiger 57Cn"/>
                <a:cs typeface="Frutiger 57Cn"/>
              </a:rPr>
              <a:t>In </a:t>
            </a:r>
            <a:r>
              <a:rPr lang="en-US" sz="3200" dirty="0">
                <a:latin typeface="Frutiger 57Cn"/>
                <a:cs typeface="Frutiger 57Cn"/>
              </a:rPr>
              <a:t>1 Corinthians 14:24 </a:t>
            </a:r>
            <a:r>
              <a:rPr lang="en-US" sz="3200" dirty="0" smtClean="0">
                <a:latin typeface="Frutiger 57Cn"/>
                <a:cs typeface="Frutiger 57Cn"/>
              </a:rPr>
              <a:t>“</a:t>
            </a:r>
            <a:r>
              <a:rPr lang="en-US" sz="3200" dirty="0">
                <a:latin typeface="Frutiger 57Cn"/>
                <a:cs typeface="Frutiger 57Cn"/>
              </a:rPr>
              <a:t>prophesy” </a:t>
            </a:r>
            <a:r>
              <a:rPr lang="en-US" sz="3200" dirty="0" smtClean="0">
                <a:latin typeface="Frutiger 57Cn"/>
                <a:cs typeface="Frutiger 57Cn"/>
              </a:rPr>
              <a:t>= Greek </a:t>
            </a:r>
            <a:r>
              <a:rPr lang="en-US" sz="3200" dirty="0">
                <a:latin typeface="Frutiger 57Cn"/>
                <a:cs typeface="Frutiger 57Cn"/>
              </a:rPr>
              <a:t>verb </a:t>
            </a:r>
            <a:r>
              <a:rPr lang="en-US" sz="3200" i="1" dirty="0" err="1">
                <a:latin typeface="Frutiger 57Cn"/>
                <a:cs typeface="Frutiger 57Cn"/>
              </a:rPr>
              <a:t>propheteuo</a:t>
            </a:r>
            <a:r>
              <a:rPr lang="en-US" sz="3200" i="1" dirty="0">
                <a:latin typeface="Frutiger 57Cn"/>
                <a:cs typeface="Frutiger 57Cn"/>
              </a:rPr>
              <a:t>,</a:t>
            </a:r>
            <a:r>
              <a:rPr lang="en-US" sz="3200" dirty="0">
                <a:latin typeface="Frutiger 57Cn"/>
                <a:cs typeface="Frutiger 57Cn"/>
              </a:rPr>
              <a:t> meaning “to be a prophet, to prophesy” (</a:t>
            </a:r>
            <a:r>
              <a:rPr lang="en-US" sz="3200" i="1" dirty="0">
                <a:latin typeface="Frutiger 57Cn"/>
                <a:cs typeface="Frutiger 57Cn"/>
              </a:rPr>
              <a:t>Vine’s, </a:t>
            </a:r>
            <a:r>
              <a:rPr lang="en-US" sz="3200" dirty="0">
                <a:latin typeface="Frutiger 57Cn"/>
                <a:cs typeface="Frutiger 57Cn"/>
              </a:rPr>
              <a:t>“Prophesy”). </a:t>
            </a:r>
            <a:endParaRPr lang="en-US" sz="3200" dirty="0" smtClean="0">
              <a:latin typeface="Frutiger 57Cn"/>
              <a:cs typeface="Frutiger 57Cn"/>
            </a:endParaRPr>
          </a:p>
          <a:p>
            <a:pPr lvl="0" algn="l"/>
            <a:r>
              <a:rPr lang="en-US" sz="3200" dirty="0" smtClean="0">
                <a:latin typeface="Frutiger 57Cn"/>
                <a:cs typeface="Frutiger 57Cn"/>
              </a:rPr>
              <a:t>In </a:t>
            </a:r>
            <a:r>
              <a:rPr lang="en-US" sz="3200" dirty="0">
                <a:latin typeface="Frutiger 57Cn"/>
                <a:cs typeface="Frutiger 57Cn"/>
              </a:rPr>
              <a:t>Ephesians 4:11 </a:t>
            </a:r>
            <a:r>
              <a:rPr lang="en-US" sz="3200" dirty="0" smtClean="0">
                <a:latin typeface="Frutiger 57Cn"/>
                <a:cs typeface="Frutiger 57Cn"/>
              </a:rPr>
              <a:t>“prophets” = Greek </a:t>
            </a:r>
            <a:r>
              <a:rPr lang="en-US" sz="3200" dirty="0">
                <a:latin typeface="Frutiger 57Cn"/>
                <a:cs typeface="Frutiger 57Cn"/>
              </a:rPr>
              <a:t>noun </a:t>
            </a:r>
            <a:r>
              <a:rPr lang="en-US" sz="3200" i="1" dirty="0" err="1">
                <a:latin typeface="Frutiger 57Cn"/>
                <a:cs typeface="Frutiger 57Cn"/>
              </a:rPr>
              <a:t>prophetes</a:t>
            </a:r>
            <a:r>
              <a:rPr lang="en-US" sz="3200" i="1" dirty="0">
                <a:latin typeface="Frutiger 57Cn"/>
                <a:cs typeface="Frutiger 57Cn"/>
              </a:rPr>
              <a:t>,</a:t>
            </a:r>
            <a:r>
              <a:rPr lang="en-US" sz="3200" dirty="0">
                <a:latin typeface="Frutiger 57Cn"/>
                <a:cs typeface="Frutiger 57Cn"/>
              </a:rPr>
              <a:t> meaning “one who speaks forth or openly” (</a:t>
            </a:r>
            <a:r>
              <a:rPr lang="en-US" sz="3200" i="1" dirty="0">
                <a:latin typeface="Frutiger 57Cn"/>
                <a:cs typeface="Frutiger 57Cn"/>
              </a:rPr>
              <a:t>Vine’s, </a:t>
            </a:r>
            <a:r>
              <a:rPr lang="en-US" sz="3200" dirty="0">
                <a:latin typeface="Frutiger 57Cn"/>
                <a:cs typeface="Frutiger 57Cn"/>
              </a:rPr>
              <a:t>“Prophet”).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3001286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1 Corinthians 14:3</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“But he </a:t>
            </a:r>
            <a:r>
              <a:rPr lang="en-US" sz="3200" dirty="0">
                <a:latin typeface="Frutiger 57Cn"/>
                <a:cs typeface="Frutiger 57Cn"/>
              </a:rPr>
              <a:t>who prophesies speaks edification and exhortation and comfort to </a:t>
            </a:r>
            <a:r>
              <a:rPr lang="en-US" sz="3200" dirty="0" smtClean="0">
                <a:latin typeface="Frutiger 57Cn"/>
                <a:cs typeface="Frutiger 57Cn"/>
              </a:rPr>
              <a:t>men.”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3980068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Evangelist</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“Evangelist” = </a:t>
            </a:r>
            <a:r>
              <a:rPr lang="en-US" sz="3200" dirty="0"/>
              <a:t> </a:t>
            </a:r>
            <a:r>
              <a:rPr lang="en-US" sz="3200" dirty="0">
                <a:latin typeface="Frutiger 57Cn"/>
                <a:cs typeface="Frutiger 57Cn"/>
              </a:rPr>
              <a:t>Greek </a:t>
            </a:r>
            <a:r>
              <a:rPr lang="en-US" sz="3200" dirty="0" smtClean="0">
                <a:latin typeface="Frutiger 57Cn"/>
                <a:cs typeface="Frutiger 57Cn"/>
              </a:rPr>
              <a:t>noun </a:t>
            </a:r>
            <a:r>
              <a:rPr lang="en-US" sz="3200" i="1" dirty="0" err="1" smtClean="0">
                <a:latin typeface="Frutiger 57Cn"/>
                <a:cs typeface="Frutiger 57Cn"/>
              </a:rPr>
              <a:t>euaggelistes</a:t>
            </a:r>
            <a:r>
              <a:rPr lang="en-US" sz="3200" i="1" dirty="0">
                <a:latin typeface="Frutiger 57Cn"/>
                <a:cs typeface="Frutiger 57Cn"/>
              </a:rPr>
              <a:t>,</a:t>
            </a:r>
            <a:r>
              <a:rPr lang="en-US" sz="3200" dirty="0">
                <a:latin typeface="Frutiger 57Cn"/>
                <a:cs typeface="Frutiger 57Cn"/>
              </a:rPr>
              <a:t> meaning “a messenger of good” (</a:t>
            </a:r>
            <a:r>
              <a:rPr lang="en-US" sz="3200" i="1" dirty="0">
                <a:latin typeface="Frutiger 57Cn"/>
                <a:cs typeface="Frutiger 57Cn"/>
              </a:rPr>
              <a:t>Vine’s, </a:t>
            </a:r>
            <a:r>
              <a:rPr lang="en-US" sz="3200" dirty="0">
                <a:latin typeface="Frutiger 57Cn"/>
                <a:cs typeface="Frutiger 57Cn"/>
              </a:rPr>
              <a:t>“Evangelist”) or “one who declares the good news” (</a:t>
            </a:r>
            <a:r>
              <a:rPr lang="en-US" sz="3200" dirty="0" err="1">
                <a:latin typeface="Frutiger 57Cn"/>
                <a:cs typeface="Frutiger 57Cn"/>
              </a:rPr>
              <a:t>Zodhiates</a:t>
            </a:r>
            <a:r>
              <a:rPr lang="en-US" sz="3200" dirty="0">
                <a:latin typeface="Frutiger 57Cn"/>
                <a:cs typeface="Frutiger 57Cn"/>
              </a:rPr>
              <a:t>, p. 670).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4127731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252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dirty="0" smtClean="0">
              <a:latin typeface="Frutiger 57Cn"/>
              <a:cs typeface="Frutiger 57Cn"/>
            </a:endParaRPr>
          </a:p>
          <a:p>
            <a:r>
              <a:rPr lang="en-US" sz="3200" b="1" dirty="0">
                <a:solidFill>
                  <a:srgbClr val="FFCC66"/>
                </a:solidFill>
                <a:latin typeface="Frutiger 57Cn"/>
                <a:cs typeface="Frutiger 57Cn"/>
              </a:rPr>
              <a:t>Why do we need to know </a:t>
            </a:r>
            <a:endParaRPr lang="en-US" sz="3200" b="1" dirty="0" smtClean="0">
              <a:solidFill>
                <a:srgbClr val="FFCC66"/>
              </a:solidFill>
              <a:latin typeface="Frutiger 57Cn"/>
              <a:cs typeface="Frutiger 57Cn"/>
            </a:endParaRPr>
          </a:p>
          <a:p>
            <a:r>
              <a:rPr lang="en-US" sz="3200" b="1" dirty="0" smtClean="0">
                <a:solidFill>
                  <a:srgbClr val="FFCC66"/>
                </a:solidFill>
                <a:latin typeface="Frutiger 57Cn"/>
                <a:cs typeface="Frutiger 57Cn"/>
              </a:rPr>
              <a:t>about </a:t>
            </a:r>
            <a:r>
              <a:rPr lang="en-US" sz="3200" b="1" dirty="0">
                <a:solidFill>
                  <a:srgbClr val="FFCC66"/>
                </a:solidFill>
                <a:latin typeface="Frutiger 57Cn"/>
                <a:cs typeface="Frutiger 57Cn"/>
              </a:rPr>
              <a:t>spiritual gifts?</a:t>
            </a:r>
          </a:p>
          <a:p>
            <a:pPr algn="l"/>
            <a:endParaRPr lang="en-US" sz="3200" dirty="0" smtClean="0">
              <a:latin typeface="Frutiger 57Cn"/>
              <a:cs typeface="Frutiger 57Cn"/>
            </a:endParaRPr>
          </a:p>
          <a:p>
            <a:r>
              <a:rPr lang="en-US" sz="3200" b="1" dirty="0">
                <a:solidFill>
                  <a:schemeClr val="tx2"/>
                </a:solidFill>
                <a:latin typeface="Frutiger 57Cn"/>
                <a:cs typeface="Frutiger 57Cn"/>
              </a:rPr>
              <a:t>Why are they called “spiritual gifts”</a:t>
            </a:r>
            <a:r>
              <a:rPr lang="en-US" sz="3200" b="1" dirty="0" smtClean="0">
                <a:solidFill>
                  <a:schemeClr val="tx2"/>
                </a:solidFill>
                <a:latin typeface="Frutiger 57Cn"/>
                <a:cs typeface="Frutiger 57Cn"/>
              </a:rPr>
              <a:t>?</a:t>
            </a:r>
          </a:p>
          <a:p>
            <a:r>
              <a:rPr lang="en-US" sz="3200" b="1" dirty="0" smtClean="0">
                <a:solidFill>
                  <a:schemeClr val="tx2"/>
                </a:solidFill>
                <a:latin typeface="Frutiger 57Cn"/>
                <a:cs typeface="Frutiger 57Cn"/>
              </a:rPr>
              <a:t> </a:t>
            </a:r>
            <a:endParaRPr lang="en-US" sz="3200" b="1" dirty="0">
              <a:solidFill>
                <a:schemeClr val="tx2"/>
              </a:solidFill>
              <a:latin typeface="Frutiger 57Cn"/>
              <a:cs typeface="Frutiger 57Cn"/>
            </a:endParaRPr>
          </a:p>
          <a:p>
            <a:r>
              <a:rPr lang="en-US" sz="3200" b="1" dirty="0">
                <a:solidFill>
                  <a:schemeClr val="tx2"/>
                </a:solidFill>
                <a:latin typeface="Frutiger 57Cn"/>
                <a:cs typeface="Frutiger 57Cn"/>
              </a:rPr>
              <a:t>Why does God give spiritual gifts</a:t>
            </a:r>
            <a:r>
              <a:rPr lang="en-US" sz="3200" b="1" dirty="0" smtClean="0">
                <a:solidFill>
                  <a:schemeClr val="tx2"/>
                </a:solidFill>
                <a:latin typeface="Frutiger 57Cn"/>
                <a:cs typeface="Frutiger 57Cn"/>
              </a:rPr>
              <a:t>?</a:t>
            </a:r>
          </a:p>
          <a:p>
            <a:endParaRPr lang="en-US" sz="3200" b="1" dirty="0">
              <a:solidFill>
                <a:schemeClr val="tx2"/>
              </a:solidFill>
              <a:latin typeface="Frutiger 57Cn"/>
              <a:cs typeface="Frutiger 57Cn"/>
            </a:endParaRPr>
          </a:p>
          <a:p>
            <a:r>
              <a:rPr lang="en-US" sz="3200" b="1" dirty="0">
                <a:solidFill>
                  <a:schemeClr val="tx2"/>
                </a:solidFill>
                <a:latin typeface="Frutiger 57Cn"/>
                <a:cs typeface="Frutiger 57Cn"/>
              </a:rPr>
              <a:t>What is the difference between talents, skills and spiritual gifts</a:t>
            </a:r>
            <a:r>
              <a:rPr lang="en-US" sz="3200" b="1" dirty="0" smtClean="0">
                <a:solidFill>
                  <a:schemeClr val="tx2"/>
                </a:solidFill>
                <a:latin typeface="Frutiger 57Cn"/>
                <a:cs typeface="Frutiger 57Cn"/>
              </a:rPr>
              <a:t>?</a:t>
            </a:r>
          </a:p>
          <a:p>
            <a:endParaRPr lang="en-US" sz="3200" b="1" u="sng" dirty="0">
              <a:solidFill>
                <a:schemeClr val="tx2"/>
              </a:solidFill>
              <a:latin typeface="Frutiger 57Cn"/>
              <a:cs typeface="Frutiger 57Cn"/>
            </a:endParaRPr>
          </a:p>
          <a:p>
            <a:r>
              <a:rPr lang="en-US" sz="3200" b="1" dirty="0">
                <a:solidFill>
                  <a:schemeClr val="tx2"/>
                </a:solidFill>
                <a:latin typeface="Frutiger 57Cn"/>
                <a:cs typeface="Frutiger 57Cn"/>
              </a:rPr>
              <a:t>What is the difference between spiritual gifts and fruit of the spirit</a:t>
            </a:r>
            <a:r>
              <a:rPr lang="en-US" sz="3200" b="1" dirty="0" smtClean="0">
                <a:solidFill>
                  <a:schemeClr val="tx2"/>
                </a:solidFill>
                <a:latin typeface="Frutiger 57Cn"/>
                <a:cs typeface="Frutiger 57Cn"/>
              </a:rPr>
              <a:t>?</a:t>
            </a:r>
          </a:p>
          <a:p>
            <a:endParaRPr lang="en-US" sz="3200" b="1" u="sng" dirty="0">
              <a:solidFill>
                <a:schemeClr val="tx2"/>
              </a:solidFill>
              <a:latin typeface="Frutiger 57Cn"/>
              <a:cs typeface="Frutiger 57Cn"/>
            </a:endParaRPr>
          </a:p>
          <a:p>
            <a:r>
              <a:rPr lang="en-US" sz="3200" b="1" dirty="0">
                <a:solidFill>
                  <a:schemeClr val="tx2"/>
                </a:solidFill>
                <a:latin typeface="Frutiger 57Cn"/>
                <a:cs typeface="Frutiger 57Cn"/>
              </a:rPr>
              <a:t>What is the difference between spiritual gifts and spiritual disciplines</a:t>
            </a:r>
            <a:r>
              <a:rPr lang="en-US" sz="3200" b="1" dirty="0" smtClean="0">
                <a:solidFill>
                  <a:schemeClr val="tx2"/>
                </a:solidFill>
                <a:latin typeface="Frutiger 57Cn"/>
                <a:cs typeface="Frutiger 57Cn"/>
              </a:rPr>
              <a:t>?</a:t>
            </a:r>
          </a:p>
          <a:p>
            <a:endParaRPr lang="en-US" sz="3200" b="1" u="sng" dirty="0">
              <a:solidFill>
                <a:schemeClr val="tx2"/>
              </a:solidFill>
              <a:latin typeface="Frutiger 57Cn"/>
              <a:cs typeface="Frutiger 57Cn"/>
            </a:endParaRPr>
          </a:p>
          <a:p>
            <a:r>
              <a:rPr lang="en-US" sz="3200" b="1" dirty="0">
                <a:solidFill>
                  <a:schemeClr val="tx2"/>
                </a:solidFill>
                <a:latin typeface="Frutiger 57Cn"/>
                <a:cs typeface="Frutiger 57Cn"/>
              </a:rPr>
              <a:t>To whom are spiritual gifts given</a:t>
            </a:r>
            <a:r>
              <a:rPr lang="en-US" sz="3200" b="1" dirty="0" smtClean="0">
                <a:solidFill>
                  <a:schemeClr val="tx2"/>
                </a:solidFill>
                <a:latin typeface="Frutiger 57Cn"/>
                <a:cs typeface="Frutiger 57Cn"/>
              </a:rPr>
              <a:t>?</a:t>
            </a:r>
          </a:p>
          <a:p>
            <a:r>
              <a:rPr lang="en-US" sz="3200" b="1" dirty="0" smtClean="0">
                <a:solidFill>
                  <a:schemeClr val="tx2"/>
                </a:solidFill>
                <a:latin typeface="Frutiger 57Cn"/>
                <a:cs typeface="Frutiger 57Cn"/>
              </a:rPr>
              <a:t> </a:t>
            </a:r>
            <a:endParaRPr lang="en-US" sz="3200" b="1" dirty="0">
              <a:solidFill>
                <a:schemeClr val="tx2"/>
              </a:solidFill>
              <a:latin typeface="Frutiger 57Cn"/>
              <a:cs typeface="Frutiger 57Cn"/>
            </a:endParaRPr>
          </a:p>
          <a:p>
            <a:r>
              <a:rPr lang="en-US" sz="3200" b="1" dirty="0">
                <a:solidFill>
                  <a:schemeClr val="tx2"/>
                </a:solidFill>
                <a:latin typeface="Frutiger 57Cn"/>
                <a:cs typeface="Frutiger 57Cn"/>
              </a:rPr>
              <a:t>How are spiritual gifts distributed</a:t>
            </a:r>
            <a:r>
              <a:rPr lang="en-US" sz="3200" b="1" dirty="0" smtClean="0">
                <a:solidFill>
                  <a:schemeClr val="tx2"/>
                </a:solidFill>
                <a:latin typeface="Frutiger 57Cn"/>
                <a:cs typeface="Frutiger 57Cn"/>
              </a:rPr>
              <a:t>?</a:t>
            </a:r>
          </a:p>
          <a:p>
            <a:endParaRPr lang="en-US" sz="3200" b="1" dirty="0">
              <a:solidFill>
                <a:schemeClr val="tx2"/>
              </a:solidFill>
              <a:latin typeface="Frutiger 57Cn"/>
              <a:cs typeface="Frutiger 57Cn"/>
            </a:endParaRPr>
          </a:p>
          <a:p>
            <a:r>
              <a:rPr lang="en-US" sz="3200" b="1" dirty="0">
                <a:solidFill>
                  <a:schemeClr val="tx2"/>
                </a:solidFill>
                <a:latin typeface="Frutiger 57Cn"/>
                <a:cs typeface="Frutiger 57Cn"/>
              </a:rPr>
              <a:t>Can spiritual gifts be developed?</a:t>
            </a:r>
          </a:p>
          <a:p>
            <a:pPr algn="l"/>
            <a:endParaRPr lang="en-US" sz="3200" b="1" dirty="0" smtClean="0">
              <a:solidFill>
                <a:schemeClr val="tx2"/>
              </a:solidFill>
              <a:latin typeface="Frutiger 57Cn"/>
              <a:cs typeface="Frutiger 57Cn"/>
            </a:endParaRPr>
          </a:p>
        </p:txBody>
      </p:sp>
    </p:spTree>
    <p:extLst>
      <p:ext uri="{BB962C8B-B14F-4D97-AF65-F5344CB8AC3E}">
        <p14:creationId xmlns:p14="http://schemas.microsoft.com/office/powerpoint/2010/main" val="15389287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Matthew 5:16</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“Let </a:t>
            </a:r>
            <a:r>
              <a:rPr lang="en-US" sz="3200" dirty="0">
                <a:latin typeface="Frutiger 57Cn"/>
                <a:cs typeface="Frutiger 57Cn"/>
              </a:rPr>
              <a:t>your light so shine before “Let your light so shine before men, that they may see your good works and glorify your Father in heaven.</a:t>
            </a:r>
            <a:r>
              <a:rPr lang="en-US" sz="3200" dirty="0" smtClean="0">
                <a:latin typeface="Frutiger 57Cn"/>
                <a:cs typeface="Frutiger 57Cn"/>
              </a:rPr>
              <a:t>”</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33150696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124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Matthew 5:16</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“Let </a:t>
            </a:r>
            <a:r>
              <a:rPr lang="en-US" sz="3200" dirty="0">
                <a:latin typeface="Frutiger 57Cn"/>
                <a:cs typeface="Frutiger 57Cn"/>
              </a:rPr>
              <a:t>your light so shine before “Let your light so shine before men, that they may see your good works and glorify your Father in heaven.</a:t>
            </a:r>
            <a:r>
              <a:rPr lang="en-US" sz="3200" dirty="0" smtClean="0">
                <a:latin typeface="Frutiger 57Cn"/>
                <a:cs typeface="Frutiger 57Cn"/>
              </a:rPr>
              <a:t>”</a:t>
            </a:r>
          </a:p>
          <a:p>
            <a:pPr lvl="0" algn="l"/>
            <a:endParaRPr lang="en-US" sz="3200" i="1" dirty="0">
              <a:solidFill>
                <a:srgbClr val="FFCC66"/>
              </a:solidFill>
              <a:latin typeface="Frutiger 57Cn"/>
              <a:cs typeface="Frutiger 57Cn"/>
            </a:endParaRPr>
          </a:p>
          <a:p>
            <a:r>
              <a:rPr lang="en-US" sz="3600" b="1" dirty="0" smtClean="0">
                <a:solidFill>
                  <a:srgbClr val="FFCC66"/>
                </a:solidFill>
                <a:latin typeface="Frutiger 57Cn"/>
                <a:cs typeface="Frutiger 57Cn"/>
              </a:rPr>
              <a:t>1 Peter 2:11-12</a:t>
            </a:r>
            <a:endParaRPr lang="en-US" sz="3600" b="1" dirty="0">
              <a:solidFill>
                <a:srgbClr val="FFCC66"/>
              </a:solidFill>
              <a:latin typeface="Frutiger 57Cn"/>
              <a:cs typeface="Frutiger 57Cn"/>
            </a:endParaRPr>
          </a:p>
          <a:p>
            <a:pPr algn="l"/>
            <a:r>
              <a:rPr lang="en-US" sz="3200" dirty="0">
                <a:latin typeface="Frutiger 57Cn"/>
                <a:cs typeface="Frutiger 57Cn"/>
              </a:rPr>
              <a:t> </a:t>
            </a:r>
            <a:r>
              <a:rPr lang="en-US" sz="1200" dirty="0" smtClean="0">
                <a:latin typeface="Frutiger 57Cn"/>
                <a:cs typeface="Frutiger 57Cn"/>
              </a:rPr>
              <a:t> </a:t>
            </a:r>
            <a:r>
              <a:rPr lang="en-US" sz="3200" dirty="0" smtClean="0">
                <a:latin typeface="Frutiger 57Cn"/>
                <a:cs typeface="Frutiger 57Cn"/>
              </a:rPr>
              <a:t>“Beloved</a:t>
            </a:r>
            <a:r>
              <a:rPr lang="en-US" sz="3200" dirty="0">
                <a:latin typeface="Frutiger 57Cn"/>
                <a:cs typeface="Frutiger 57Cn"/>
              </a:rPr>
              <a:t>, I beg you as sojourners and pilgrims, abstain from fleshly lusts which war against the soul, having your conduct honorable among the Gentiles, that when they speak against you as evildoers, they may, by your good works which they observe, glorify God in the day of visitation.”</a:t>
            </a:r>
            <a:r>
              <a:rPr lang="en-US" sz="3200" dirty="0">
                <a:latin typeface="Frutiger 57Cn"/>
                <a:cs typeface="Frutiger 57Cn"/>
              </a:rPr>
              <a: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385780885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6962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Pastoring/Shepherding</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“Pastors” = </a:t>
            </a:r>
            <a:r>
              <a:rPr lang="en-US" sz="3200" dirty="0"/>
              <a:t> </a:t>
            </a:r>
            <a:r>
              <a:rPr lang="en-US" sz="3200" dirty="0">
                <a:latin typeface="Frutiger 57Cn"/>
                <a:cs typeface="Frutiger 57Cn"/>
              </a:rPr>
              <a:t>Greek noun </a:t>
            </a:r>
            <a:r>
              <a:rPr lang="en-US" sz="3200" i="1" dirty="0" err="1">
                <a:latin typeface="Frutiger 57Cn"/>
                <a:cs typeface="Frutiger 57Cn"/>
              </a:rPr>
              <a:t>poimen</a:t>
            </a:r>
            <a:r>
              <a:rPr lang="en-US" sz="3200" i="1" dirty="0">
                <a:latin typeface="Frutiger 57Cn"/>
                <a:cs typeface="Frutiger 57Cn"/>
              </a:rPr>
              <a:t>,</a:t>
            </a:r>
            <a:r>
              <a:rPr lang="en-US" sz="3200" dirty="0">
                <a:latin typeface="Frutiger 57Cn"/>
                <a:cs typeface="Frutiger 57Cn"/>
              </a:rPr>
              <a:t> meaning </a:t>
            </a:r>
            <a:endParaRPr lang="en-US" sz="3200" dirty="0" smtClean="0">
              <a:latin typeface="Frutiger 57Cn"/>
              <a:cs typeface="Frutiger 57Cn"/>
            </a:endParaRPr>
          </a:p>
          <a:p>
            <a:pPr lvl="0" algn="l"/>
            <a:r>
              <a:rPr lang="en-US" sz="3200" dirty="0" smtClean="0">
                <a:latin typeface="Frutiger 57Cn"/>
                <a:cs typeface="Frutiger 57Cn"/>
              </a:rPr>
              <a:t>“</a:t>
            </a:r>
            <a:r>
              <a:rPr lang="en-US" sz="3200" dirty="0">
                <a:latin typeface="Frutiger 57Cn"/>
                <a:cs typeface="Frutiger 57Cn"/>
              </a:rPr>
              <a:t>a shepherd, one who tends herds or flocks</a:t>
            </a:r>
            <a:r>
              <a:rPr lang="en-US" sz="3200" dirty="0" smtClean="0">
                <a:latin typeface="Frutiger 57Cn"/>
                <a:cs typeface="Frutiger 57Cn"/>
              </a:rPr>
              <a:t>”</a:t>
            </a:r>
          </a:p>
          <a:p>
            <a:pPr lvl="0" algn="l"/>
            <a:r>
              <a:rPr lang="en-US" sz="3200" dirty="0" smtClean="0">
                <a:latin typeface="Frutiger 57Cn"/>
                <a:cs typeface="Frutiger 57Cn"/>
              </a:rPr>
              <a:t> </a:t>
            </a:r>
            <a:r>
              <a:rPr lang="en-US" sz="3200" dirty="0">
                <a:latin typeface="Frutiger 57Cn"/>
                <a:cs typeface="Frutiger 57Cn"/>
              </a:rPr>
              <a:t>(</a:t>
            </a:r>
            <a:r>
              <a:rPr lang="en-US" sz="3200" i="1" dirty="0">
                <a:latin typeface="Frutiger 57Cn"/>
                <a:cs typeface="Frutiger 57Cn"/>
              </a:rPr>
              <a:t>Vine’s, </a:t>
            </a:r>
            <a:r>
              <a:rPr lang="en-US" sz="3200" dirty="0">
                <a:latin typeface="Frutiger 57Cn"/>
                <a:cs typeface="Frutiger 57Cn"/>
              </a:rPr>
              <a:t>“Pastor”).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37452993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5139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1 Peter 5:1-3</a:t>
            </a:r>
          </a:p>
          <a:p>
            <a:endParaRPr lang="en-US" sz="3600" b="1" dirty="0" smtClean="0">
              <a:solidFill>
                <a:srgbClr val="FFCC66"/>
              </a:solidFill>
              <a:latin typeface="Frutiger 57Cn"/>
              <a:cs typeface="Frutiger 57Cn"/>
            </a:endParaRPr>
          </a:p>
          <a:p>
            <a:pPr algn="l"/>
            <a:r>
              <a:rPr lang="en-US" sz="3200" dirty="0">
                <a:latin typeface="Frutiger 57Cn"/>
                <a:cs typeface="Frutiger 57Cn"/>
              </a:rPr>
              <a:t>“The elders who are among you I exhort . . . : Shepherd the flock of God which is among you, serving as overseers, not by compulsion but willingly, not for dishonest gain but eagerly; nor as being lords over those entrusted to you, but being examples to the flock; and when the Chief Shepherd appears, you will receive the crown of glory that does not fade away.”</a:t>
            </a:r>
            <a:r>
              <a:rPr lang="en-US" sz="3200" dirty="0">
                <a:latin typeface="Frutiger 57Cn"/>
                <a:cs typeface="Frutiger 57Cn"/>
              </a:rPr>
              <a: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3439680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6962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Teacher/Teaching</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“Teacher” = </a:t>
            </a:r>
            <a:r>
              <a:rPr lang="en-US" sz="3200" dirty="0"/>
              <a:t> </a:t>
            </a:r>
            <a:r>
              <a:rPr lang="en-US" sz="3200" dirty="0">
                <a:latin typeface="Frutiger 57Cn"/>
                <a:cs typeface="Frutiger 57Cn"/>
              </a:rPr>
              <a:t>Greek noun </a:t>
            </a:r>
            <a:r>
              <a:rPr lang="en-US" sz="3200" i="1" dirty="0" err="1">
                <a:latin typeface="Frutiger 57Cn"/>
                <a:cs typeface="Frutiger 57Cn"/>
              </a:rPr>
              <a:t>didaskalos</a:t>
            </a:r>
            <a:r>
              <a:rPr lang="en-US" sz="3200" i="1" dirty="0">
                <a:latin typeface="Frutiger 57Cn"/>
                <a:cs typeface="Frutiger 57Cn"/>
              </a:rPr>
              <a:t>,</a:t>
            </a:r>
            <a:r>
              <a:rPr lang="en-US" sz="3200" dirty="0">
                <a:latin typeface="Frutiger 57Cn"/>
                <a:cs typeface="Frutiger 57Cn"/>
              </a:rPr>
              <a:t> meaning “instructor, master, teacher” (</a:t>
            </a:r>
            <a:r>
              <a:rPr lang="en-US" sz="3200" dirty="0" err="1">
                <a:latin typeface="Frutiger 57Cn"/>
                <a:cs typeface="Frutiger 57Cn"/>
              </a:rPr>
              <a:t>Zodhiates</a:t>
            </a:r>
            <a:r>
              <a:rPr lang="en-US" sz="3200" dirty="0">
                <a:latin typeface="Frutiger 57Cn"/>
                <a:cs typeface="Frutiger 57Cn"/>
              </a:rPr>
              <a:t>, p. 449). </a:t>
            </a:r>
            <a:endParaRPr lang="en-US" sz="3200" dirty="0" smtClean="0">
              <a:latin typeface="Frutiger 57Cn"/>
              <a:cs typeface="Frutiger 57Cn"/>
            </a:endParaRPr>
          </a:p>
          <a:p>
            <a:pPr lvl="0" algn="l"/>
            <a:r>
              <a:rPr lang="en-US" sz="3200" dirty="0" smtClean="0">
                <a:latin typeface="Frutiger 57Cn"/>
                <a:cs typeface="Frutiger 57Cn"/>
              </a:rPr>
              <a:t>In </a:t>
            </a:r>
            <a:r>
              <a:rPr lang="en-US" sz="3200" dirty="0">
                <a:latin typeface="Frutiger 57Cn"/>
                <a:cs typeface="Frutiger 57Cn"/>
              </a:rPr>
              <a:t>Romans 12:7, the words “teaches” and “teaching” are translated from the Greek verb </a:t>
            </a:r>
            <a:r>
              <a:rPr lang="en-US" sz="3200" i="1" dirty="0" err="1">
                <a:latin typeface="Frutiger 57Cn"/>
                <a:cs typeface="Frutiger 57Cn"/>
              </a:rPr>
              <a:t>didasko</a:t>
            </a:r>
            <a:r>
              <a:rPr lang="en-US" sz="3200" i="1" dirty="0">
                <a:latin typeface="Frutiger 57Cn"/>
                <a:cs typeface="Frutiger 57Cn"/>
              </a:rPr>
              <a:t> </a:t>
            </a:r>
            <a:r>
              <a:rPr lang="en-US" sz="3200" dirty="0">
                <a:latin typeface="Frutiger 57Cn"/>
                <a:cs typeface="Frutiger 57Cn"/>
              </a:rPr>
              <a:t>and noun </a:t>
            </a:r>
            <a:r>
              <a:rPr lang="en-US" sz="3200" i="1" dirty="0" err="1">
                <a:latin typeface="Frutiger 57Cn"/>
                <a:cs typeface="Frutiger 57Cn"/>
              </a:rPr>
              <a:t>didaskalia</a:t>
            </a:r>
            <a:r>
              <a:rPr lang="en-US" sz="3200" i="1" dirty="0">
                <a:latin typeface="Frutiger 57Cn"/>
                <a:cs typeface="Frutiger 57Cn"/>
              </a:rPr>
              <a:t>,</a:t>
            </a:r>
            <a:r>
              <a:rPr lang="en-US" sz="3200" dirty="0">
                <a:latin typeface="Frutiger 57Cn"/>
                <a:cs typeface="Frutiger 57Cn"/>
              </a:rPr>
              <a:t> which mean “to give instruction” and “that which is taught, doctrine” (</a:t>
            </a:r>
            <a:r>
              <a:rPr lang="en-US" sz="3200" i="1" dirty="0">
                <a:latin typeface="Frutiger 57Cn"/>
                <a:cs typeface="Frutiger 57Cn"/>
              </a:rPr>
              <a:t>Vine’s, </a:t>
            </a:r>
            <a:r>
              <a:rPr lang="en-US" sz="3200" dirty="0">
                <a:latin typeface="Frutiger 57Cn"/>
                <a:cs typeface="Frutiger 57Cn"/>
              </a:rPr>
              <a:t>“Teach” and “Doctrine”).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359329473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James 3:1</a:t>
            </a:r>
          </a:p>
          <a:p>
            <a:endParaRPr lang="en-US" sz="3600" b="1" dirty="0" smtClean="0">
              <a:solidFill>
                <a:srgbClr val="FFCC66"/>
              </a:solidFill>
              <a:latin typeface="Frutiger 57Cn"/>
              <a:cs typeface="Frutiger 57Cn"/>
            </a:endParaRPr>
          </a:p>
          <a:p>
            <a:pPr algn="l"/>
            <a:r>
              <a:rPr lang="en-US" sz="3200" dirty="0">
                <a:latin typeface="Frutiger 57Cn"/>
                <a:cs typeface="Frutiger 57Cn"/>
              </a:rPr>
              <a:t>“My brethren, let not many of you become teachers, knowing that we shall receive a stricter judgment.”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55336407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69620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Word of Wisdom</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smtClean="0">
                <a:latin typeface="Frutiger 57Cn"/>
                <a:cs typeface="Frutiger 57Cn"/>
              </a:rPr>
              <a:t>“Wisdom” = </a:t>
            </a:r>
            <a:r>
              <a:rPr lang="en-US" sz="3200" dirty="0"/>
              <a:t> </a:t>
            </a:r>
            <a:r>
              <a:rPr lang="en-US" sz="3200" dirty="0">
                <a:latin typeface="Frutiger 57Cn"/>
                <a:cs typeface="Frutiger 57Cn"/>
              </a:rPr>
              <a:t>Greek noun </a:t>
            </a:r>
            <a:r>
              <a:rPr lang="en-US" sz="3200" i="1" dirty="0" err="1">
                <a:latin typeface="Frutiger 57Cn"/>
                <a:cs typeface="Frutiger 57Cn"/>
              </a:rPr>
              <a:t>sophia</a:t>
            </a:r>
            <a:r>
              <a:rPr lang="en-US" sz="3200" i="1" dirty="0">
                <a:latin typeface="Frutiger 57Cn"/>
                <a:cs typeface="Frutiger 57Cn"/>
              </a:rPr>
              <a:t>,</a:t>
            </a:r>
            <a:r>
              <a:rPr lang="en-US" sz="3200" dirty="0">
                <a:latin typeface="Frutiger 57Cn"/>
                <a:cs typeface="Frutiger 57Cn"/>
              </a:rPr>
              <a:t> meaning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a:t>
            </a:r>
            <a:r>
              <a:rPr lang="en-US" sz="3200" dirty="0">
                <a:latin typeface="Frutiger 57Cn"/>
                <a:cs typeface="Frutiger 57Cn"/>
              </a:rPr>
              <a:t>skill in the affairs of life, practical wisdom, wise management as shown in forming the best plans and selecting the best means, including the idea of sound judgment and good sense” and “in a higher sense, wisdom, deep knowledge, natural and moral insight, learning, science, implying cultivation of mind and enlightened understanding” (</a:t>
            </a:r>
            <a:r>
              <a:rPr lang="en-US" sz="3200" dirty="0" err="1">
                <a:latin typeface="Frutiger 57Cn"/>
                <a:cs typeface="Frutiger 57Cn"/>
              </a:rPr>
              <a:t>Zodhiates</a:t>
            </a:r>
            <a:r>
              <a:rPr lang="en-US" sz="3200" dirty="0">
                <a:latin typeface="Frutiger 57Cn"/>
                <a:cs typeface="Frutiger 57Cn"/>
              </a:rPr>
              <a:t>,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p</a:t>
            </a:r>
            <a:r>
              <a:rPr lang="en-US" sz="3200" dirty="0">
                <a:latin typeface="Frutiger 57Cn"/>
                <a:cs typeface="Frutiger 57Cn"/>
              </a:rPr>
              <a:t>. 1300).</a:t>
            </a:r>
            <a:r>
              <a:rPr lang="en-US" sz="3200" dirty="0">
                <a:latin typeface="Frutiger 57Cn"/>
                <a:cs typeface="Frutiger 57Cn"/>
              </a:rPr>
              <a: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44277343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6962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Word of Knowledge</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“Knowledge” = </a:t>
            </a:r>
            <a:r>
              <a:rPr lang="en-US" sz="3200" dirty="0">
                <a:latin typeface="Frutiger 57Cn"/>
                <a:cs typeface="Frutiger 57Cn"/>
              </a:rPr>
              <a:t>Greek noun </a:t>
            </a:r>
            <a:r>
              <a:rPr lang="en-US" sz="3200" i="1" dirty="0">
                <a:latin typeface="Frutiger 57Cn"/>
                <a:cs typeface="Frutiger 57Cn"/>
              </a:rPr>
              <a:t>gnosis,</a:t>
            </a:r>
            <a:r>
              <a:rPr lang="en-US" sz="3200" dirty="0">
                <a:latin typeface="Frutiger 57Cn"/>
                <a:cs typeface="Frutiger 57Cn"/>
              </a:rPr>
              <a:t> meaning “the power of knowing, intelligence, comprehension,” “what one knows” or “what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is </a:t>
            </a:r>
            <a:r>
              <a:rPr lang="en-US" sz="3200" dirty="0">
                <a:latin typeface="Frutiger 57Cn"/>
                <a:cs typeface="Frutiger 57Cn"/>
              </a:rPr>
              <a:t>known, the object of knowledge, general knowledge, doctrine, science” (</a:t>
            </a:r>
            <a:r>
              <a:rPr lang="en-US" sz="3200" dirty="0" err="1">
                <a:latin typeface="Frutiger 57Cn"/>
                <a:cs typeface="Frutiger 57Cn"/>
              </a:rPr>
              <a:t>Zodhiates</a:t>
            </a:r>
            <a:r>
              <a:rPr lang="en-US" sz="3200" dirty="0">
                <a:latin typeface="Frutiger 57Cn"/>
                <a:cs typeface="Frutiger 57Cn"/>
              </a:rPr>
              <a:t>,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p</a:t>
            </a:r>
            <a:r>
              <a:rPr lang="en-US" sz="3200" dirty="0">
                <a:latin typeface="Frutiger 57Cn"/>
                <a:cs typeface="Frutiger 57Cn"/>
              </a:rPr>
              <a:t>. 378). </a:t>
            </a:r>
            <a:endParaRPr lang="en-US" sz="3200" b="1" dirty="0">
              <a:latin typeface="Frutiger 57Cn"/>
              <a:cs typeface="Frutiger 57Cn"/>
            </a:endParaRPr>
          </a:p>
          <a:p>
            <a:pPr lvl="0" algn="l"/>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0970848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2286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“Sign” Gifts </a:t>
            </a:r>
          </a:p>
          <a:p>
            <a:pPr marL="0" indent="0" algn="ctr">
              <a:buFont typeface="Wingdings 2" charset="0"/>
              <a:buNone/>
            </a:pPr>
            <a:r>
              <a:rPr lang="en-US" sz="2400" dirty="0" smtClean="0">
                <a:latin typeface="Corbel" charset="0"/>
              </a:rPr>
              <a:t>distinguishing/discerning of spirits</a:t>
            </a:r>
          </a:p>
          <a:p>
            <a:pPr marL="0" indent="0" algn="ctr">
              <a:buFont typeface="Wingdings 2" charset="0"/>
              <a:buNone/>
            </a:pPr>
            <a:r>
              <a:rPr lang="en-US" sz="2400" dirty="0" smtClean="0">
                <a:latin typeface="Corbel" charset="0"/>
              </a:rPr>
              <a:t>miracles</a:t>
            </a:r>
          </a:p>
          <a:p>
            <a:pPr marL="0" indent="0" algn="ctr">
              <a:buFont typeface="Wingdings 2" charset="0"/>
              <a:buNone/>
            </a:pPr>
            <a:r>
              <a:rPr lang="en-US" sz="2400" dirty="0" smtClean="0">
                <a:latin typeface="Corbel" charset="0"/>
              </a:rPr>
              <a:t>healings</a:t>
            </a:r>
          </a:p>
          <a:p>
            <a:pPr marL="0" indent="0" algn="ctr">
              <a:buFont typeface="Wingdings 2" charset="0"/>
              <a:buNone/>
            </a:pPr>
            <a:r>
              <a:rPr lang="en-US" sz="2400" dirty="0" smtClean="0">
                <a:latin typeface="Corbel" charset="0"/>
              </a:rPr>
              <a:t>speaking in tongues</a:t>
            </a:r>
          </a:p>
          <a:p>
            <a:pPr marL="0" indent="0" algn="ctr">
              <a:buFont typeface="Wingdings 2" charset="0"/>
              <a:buNone/>
            </a:pPr>
            <a:r>
              <a:rPr lang="en-US" sz="2400" dirty="0" smtClean="0">
                <a:latin typeface="Corbel" charset="0"/>
              </a:rPr>
              <a:t>interpretation </a:t>
            </a:r>
            <a:br>
              <a:rPr lang="en-US" sz="2400" dirty="0" smtClean="0">
                <a:latin typeface="Corbel" charset="0"/>
              </a:rPr>
            </a:br>
            <a:r>
              <a:rPr lang="en-US" sz="2400" dirty="0" smtClean="0">
                <a:latin typeface="Corbel" charset="0"/>
              </a:rPr>
              <a:t>of tongues</a:t>
            </a:r>
          </a:p>
          <a:p>
            <a:pPr marL="0" indent="0" algn="ctr" eaLnBrk="1" hangingPunct="1">
              <a:spcBef>
                <a:spcPts val="800"/>
              </a:spcBef>
              <a:buFont typeface="Wingdings 2" charset="0"/>
              <a:buNone/>
            </a:pPr>
            <a:endParaRPr lang="en-US" sz="2400" dirty="0">
              <a:latin typeface="Corbel" charset="0"/>
            </a:endParaRPr>
          </a:p>
        </p:txBody>
      </p:sp>
      <p:sp>
        <p:nvSpPr>
          <p:cNvPr id="4" name="Content Placeholder 2"/>
          <p:cNvSpPr txBox="1">
            <a:spLocks/>
          </p:cNvSpPr>
          <p:nvPr/>
        </p:nvSpPr>
        <p:spPr>
          <a:xfrm>
            <a:off x="630516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“Service” Gifts </a:t>
            </a:r>
          </a:p>
          <a:p>
            <a:pPr marL="0" indent="0" algn="ctr">
              <a:buFont typeface="Wingdings 2" charset="0"/>
              <a:buNone/>
            </a:pPr>
            <a:r>
              <a:rPr lang="en-US" sz="2400" dirty="0" smtClean="0">
                <a:latin typeface="Corbel" charset="0"/>
              </a:rPr>
              <a:t>administration</a:t>
            </a:r>
          </a:p>
          <a:p>
            <a:pPr marL="0" indent="0" algn="ctr">
              <a:buFont typeface="Wingdings 2" charset="0"/>
              <a:buNone/>
            </a:pPr>
            <a:r>
              <a:rPr lang="en-US" sz="2400" dirty="0" smtClean="0">
                <a:latin typeface="Corbel" charset="0"/>
              </a:rPr>
              <a:t>leadership</a:t>
            </a:r>
          </a:p>
          <a:p>
            <a:pPr marL="0" indent="0" algn="ctr">
              <a:buFont typeface="Wingdings 2" charset="0"/>
              <a:buNone/>
            </a:pPr>
            <a:r>
              <a:rPr lang="en-US" sz="2400" dirty="0" smtClean="0">
                <a:latin typeface="Corbel" charset="0"/>
              </a:rPr>
              <a:t>exhortation</a:t>
            </a:r>
          </a:p>
          <a:p>
            <a:pPr marL="0" indent="0" algn="ctr">
              <a:buFont typeface="Wingdings 2" charset="0"/>
              <a:buNone/>
            </a:pPr>
            <a:r>
              <a:rPr lang="en-US" sz="2400" dirty="0" smtClean="0">
                <a:latin typeface="Corbel" charset="0"/>
              </a:rPr>
              <a:t>faith</a:t>
            </a:r>
          </a:p>
          <a:p>
            <a:pPr marL="0" indent="0" algn="ctr">
              <a:buFont typeface="Wingdings 2" charset="0"/>
              <a:buNone/>
            </a:pPr>
            <a:r>
              <a:rPr lang="en-US" sz="2400" dirty="0" smtClean="0">
                <a:latin typeface="Corbel" charset="0"/>
              </a:rPr>
              <a:t>giving</a:t>
            </a:r>
          </a:p>
          <a:p>
            <a:pPr marL="0" indent="0" algn="ctr">
              <a:buFont typeface="Wingdings 2" charset="0"/>
              <a:buNone/>
            </a:pPr>
            <a:r>
              <a:rPr lang="en-US" sz="2400" dirty="0" smtClean="0">
                <a:latin typeface="Corbel" charset="0"/>
              </a:rPr>
              <a:t>helps</a:t>
            </a:r>
          </a:p>
          <a:p>
            <a:pPr marL="0" indent="0" algn="ctr">
              <a:buFont typeface="Wingdings 2" charset="0"/>
              <a:buNone/>
            </a:pPr>
            <a:r>
              <a:rPr lang="en-US" sz="2400" dirty="0" smtClean="0">
                <a:latin typeface="Corbel" charset="0"/>
              </a:rPr>
              <a:t>service</a:t>
            </a:r>
          </a:p>
          <a:p>
            <a:pPr marL="0" indent="0" algn="ctr">
              <a:buFont typeface="Wingdings 2" charset="0"/>
              <a:buNone/>
            </a:pPr>
            <a:r>
              <a:rPr lang="en-US" sz="2400" dirty="0" smtClean="0">
                <a:latin typeface="Corbel" charset="0"/>
              </a:rPr>
              <a:t>mercy</a:t>
            </a:r>
            <a:endParaRPr lang="en-US" sz="2400" dirty="0">
              <a:latin typeface="Corbel" charset="0"/>
            </a:endParaRPr>
          </a:p>
        </p:txBody>
      </p:sp>
      <p:sp>
        <p:nvSpPr>
          <p:cNvPr id="5" name="Content Placeholder 2"/>
          <p:cNvSpPr txBox="1">
            <a:spLocks/>
          </p:cNvSpPr>
          <p:nvPr/>
        </p:nvSpPr>
        <p:spPr>
          <a:xfrm>
            <a:off x="33528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“Perfecting” Gifts </a:t>
            </a:r>
          </a:p>
          <a:p>
            <a:pPr marL="0" indent="0" algn="ctr">
              <a:buFont typeface="Wingdings 2" charset="0"/>
              <a:buNone/>
            </a:pPr>
            <a:r>
              <a:rPr lang="en-US" sz="2400" dirty="0" smtClean="0">
                <a:latin typeface="Corbel" charset="0"/>
              </a:rPr>
              <a:t>apostleship</a:t>
            </a:r>
          </a:p>
          <a:p>
            <a:pPr marL="0" indent="0" algn="ctr">
              <a:buFont typeface="Wingdings 2" charset="0"/>
              <a:buNone/>
            </a:pPr>
            <a:r>
              <a:rPr lang="en-US" sz="2400" dirty="0" smtClean="0">
                <a:latin typeface="Corbel" charset="0"/>
              </a:rPr>
              <a:t>prophecy</a:t>
            </a:r>
          </a:p>
          <a:p>
            <a:pPr marL="0" indent="0" algn="ctr">
              <a:buFont typeface="Wingdings 2" charset="0"/>
              <a:buNone/>
            </a:pPr>
            <a:r>
              <a:rPr lang="en-US" sz="2400" dirty="0" smtClean="0">
                <a:latin typeface="Corbel" charset="0"/>
              </a:rPr>
              <a:t>evangelism</a:t>
            </a:r>
          </a:p>
          <a:p>
            <a:pPr marL="0" indent="0" algn="ctr">
              <a:buFont typeface="Wingdings 2" charset="0"/>
              <a:buNone/>
            </a:pPr>
            <a:r>
              <a:rPr lang="en-US" sz="2400" dirty="0" smtClean="0">
                <a:latin typeface="Corbel" charset="0"/>
              </a:rPr>
              <a:t>pastor-shepherd</a:t>
            </a:r>
          </a:p>
          <a:p>
            <a:pPr marL="0" indent="0" algn="ctr">
              <a:buFont typeface="Wingdings 2" charset="0"/>
              <a:buNone/>
            </a:pPr>
            <a:r>
              <a:rPr lang="en-US" sz="2400" dirty="0" smtClean="0">
                <a:latin typeface="Corbel" charset="0"/>
              </a:rPr>
              <a:t>teacher</a:t>
            </a:r>
          </a:p>
          <a:p>
            <a:pPr marL="0" indent="0" algn="ctr">
              <a:buFont typeface="Wingdings 2" charset="0"/>
              <a:buNone/>
            </a:pPr>
            <a:r>
              <a:rPr lang="en-US" sz="2400" dirty="0" smtClean="0">
                <a:latin typeface="Corbel" charset="0"/>
              </a:rPr>
              <a:t>wisdom</a:t>
            </a:r>
          </a:p>
          <a:p>
            <a:pPr marL="0" indent="0" algn="ctr">
              <a:buFont typeface="Wingdings 2" charset="0"/>
              <a:buNone/>
            </a:pPr>
            <a:r>
              <a:rPr lang="en-US" sz="2400" dirty="0" smtClean="0">
                <a:latin typeface="Corbel" charset="0"/>
              </a:rPr>
              <a:t>knowledge </a:t>
            </a:r>
            <a:endParaRPr lang="en-US" sz="2400" dirty="0">
              <a:latin typeface="Corbel" charset="0"/>
            </a:endParaRPr>
          </a:p>
        </p:txBody>
      </p:sp>
    </p:spTree>
    <p:extLst>
      <p:ext uri="{BB962C8B-B14F-4D97-AF65-F5344CB8AC3E}">
        <p14:creationId xmlns:p14="http://schemas.microsoft.com/office/powerpoint/2010/main" val="5734494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696200" cy="458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Administration</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“Administration” = </a:t>
            </a:r>
            <a:r>
              <a:rPr lang="en-US" sz="3200" dirty="0">
                <a:latin typeface="Frutiger 57Cn"/>
                <a:cs typeface="Frutiger 57Cn"/>
              </a:rPr>
              <a:t>Greek </a:t>
            </a:r>
            <a:r>
              <a:rPr lang="en-US" sz="3200" dirty="0" smtClean="0">
                <a:latin typeface="Frutiger 57Cn"/>
                <a:cs typeface="Frutiger 57Cn"/>
              </a:rPr>
              <a:t>noun </a:t>
            </a:r>
            <a:r>
              <a:rPr lang="en-US" sz="3200" i="1" dirty="0" err="1">
                <a:latin typeface="Frutiger 57Cn"/>
                <a:cs typeface="Frutiger 57Cn"/>
              </a:rPr>
              <a:t>kubernesis</a:t>
            </a:r>
            <a:r>
              <a:rPr lang="en-US" sz="3200" dirty="0">
                <a:latin typeface="Frutiger 57Cn"/>
                <a:cs typeface="Frutiger 57Cn"/>
              </a:rPr>
              <a:t> translated as “governments” in the KJV and “administrations” in the NKJV. This word means “steering, pilotage” such as steering or piloting a ship, and metaphorically refers to government or governing (</a:t>
            </a:r>
            <a:r>
              <a:rPr lang="en-US" sz="3200" i="1" dirty="0">
                <a:latin typeface="Frutiger 57Cn"/>
                <a:cs typeface="Frutiger 57Cn"/>
              </a:rPr>
              <a:t>Vine’s, </a:t>
            </a:r>
            <a:r>
              <a:rPr lang="en-US" sz="3200" dirty="0">
                <a:latin typeface="Frutiger 57Cn"/>
                <a:cs typeface="Frutiger 57Cn"/>
              </a:rPr>
              <a:t>“Government”). </a:t>
            </a:r>
          </a:p>
          <a:p>
            <a:pPr lvl="0" algn="l"/>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12808161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494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endParaRPr lang="en-US" sz="3200" b="1" u="sng" dirty="0">
              <a:solidFill>
                <a:schemeClr val="tx2"/>
              </a:solidFill>
              <a:latin typeface="Frutiger 57Cn"/>
              <a:cs typeface="Frutiger 57Cn"/>
            </a:endParaRPr>
          </a:p>
          <a:p>
            <a:r>
              <a:rPr lang="en-US" sz="3200" b="1" dirty="0">
                <a:solidFill>
                  <a:schemeClr val="tx2"/>
                </a:solidFill>
                <a:latin typeface="Frutiger 57Cn"/>
                <a:cs typeface="Frutiger 57Cn"/>
              </a:rPr>
              <a:t>What is the difference between spiritual gifts and fruit of the spirit</a:t>
            </a:r>
            <a:r>
              <a:rPr lang="en-US" sz="3200" b="1" dirty="0" smtClean="0">
                <a:solidFill>
                  <a:schemeClr val="tx2"/>
                </a:solidFill>
                <a:latin typeface="Frutiger 57Cn"/>
                <a:cs typeface="Frutiger 57Cn"/>
              </a:rPr>
              <a:t>?</a:t>
            </a:r>
          </a:p>
          <a:p>
            <a:endParaRPr lang="en-US" sz="3200" b="1" u="sng" dirty="0">
              <a:solidFill>
                <a:schemeClr val="tx2"/>
              </a:solidFill>
              <a:latin typeface="Frutiger 57Cn"/>
              <a:cs typeface="Frutiger 57Cn"/>
            </a:endParaRPr>
          </a:p>
          <a:p>
            <a:r>
              <a:rPr lang="en-US" sz="3200" b="1" dirty="0">
                <a:solidFill>
                  <a:schemeClr val="tx2"/>
                </a:solidFill>
                <a:latin typeface="Frutiger 57Cn"/>
                <a:cs typeface="Frutiger 57Cn"/>
              </a:rPr>
              <a:t>What is the difference between spiritual gifts and spiritual disciplines</a:t>
            </a:r>
            <a:r>
              <a:rPr lang="en-US" sz="3200" b="1" dirty="0" smtClean="0">
                <a:solidFill>
                  <a:schemeClr val="tx2"/>
                </a:solidFill>
                <a:latin typeface="Frutiger 57Cn"/>
                <a:cs typeface="Frutiger 57Cn"/>
              </a:rPr>
              <a:t>?</a:t>
            </a:r>
          </a:p>
          <a:p>
            <a:endParaRPr lang="en-US" sz="3200" b="1" u="sng" dirty="0">
              <a:solidFill>
                <a:schemeClr val="tx2"/>
              </a:solidFill>
              <a:latin typeface="Frutiger 57Cn"/>
              <a:cs typeface="Frutiger 57Cn"/>
            </a:endParaRPr>
          </a:p>
          <a:p>
            <a:r>
              <a:rPr lang="en-US" sz="3200" b="1" dirty="0">
                <a:solidFill>
                  <a:schemeClr val="tx2"/>
                </a:solidFill>
                <a:latin typeface="Frutiger 57Cn"/>
                <a:cs typeface="Frutiger 57Cn"/>
              </a:rPr>
              <a:t>To whom are spiritual gifts given</a:t>
            </a:r>
            <a:r>
              <a:rPr lang="en-US" sz="3200" b="1" dirty="0" smtClean="0">
                <a:solidFill>
                  <a:schemeClr val="tx2"/>
                </a:solidFill>
                <a:latin typeface="Frutiger 57Cn"/>
                <a:cs typeface="Frutiger 57Cn"/>
              </a:rPr>
              <a:t>?</a:t>
            </a:r>
          </a:p>
          <a:p>
            <a:r>
              <a:rPr lang="en-US" sz="3200" b="1" dirty="0" smtClean="0">
                <a:solidFill>
                  <a:schemeClr val="tx2"/>
                </a:solidFill>
                <a:latin typeface="Frutiger 57Cn"/>
                <a:cs typeface="Frutiger 57Cn"/>
              </a:rPr>
              <a:t> </a:t>
            </a:r>
            <a:endParaRPr lang="en-US" sz="3200" b="1" dirty="0">
              <a:solidFill>
                <a:schemeClr val="tx2"/>
              </a:solidFill>
              <a:latin typeface="Frutiger 57Cn"/>
              <a:cs typeface="Frutiger 57Cn"/>
            </a:endParaRPr>
          </a:p>
          <a:p>
            <a:r>
              <a:rPr lang="en-US" sz="3200" b="1" dirty="0">
                <a:solidFill>
                  <a:schemeClr val="tx2"/>
                </a:solidFill>
                <a:latin typeface="Frutiger 57Cn"/>
                <a:cs typeface="Frutiger 57Cn"/>
              </a:rPr>
              <a:t>How are spiritual gifts distributed</a:t>
            </a:r>
            <a:r>
              <a:rPr lang="en-US" sz="3200" b="1" dirty="0" smtClean="0">
                <a:solidFill>
                  <a:schemeClr val="tx2"/>
                </a:solidFill>
                <a:latin typeface="Frutiger 57Cn"/>
                <a:cs typeface="Frutiger 57Cn"/>
              </a:rPr>
              <a:t>?</a:t>
            </a:r>
          </a:p>
          <a:p>
            <a:endParaRPr lang="en-US" sz="3200" b="1" dirty="0">
              <a:solidFill>
                <a:schemeClr val="tx2"/>
              </a:solidFill>
              <a:latin typeface="Frutiger 57Cn"/>
              <a:cs typeface="Frutiger 57Cn"/>
            </a:endParaRPr>
          </a:p>
          <a:p>
            <a:r>
              <a:rPr lang="en-US" sz="3200" b="1" dirty="0">
                <a:solidFill>
                  <a:schemeClr val="tx2"/>
                </a:solidFill>
                <a:latin typeface="Frutiger 57Cn"/>
                <a:cs typeface="Frutiger 57Cn"/>
              </a:rPr>
              <a:t>Can spiritual gifts be developed?</a:t>
            </a:r>
          </a:p>
          <a:p>
            <a:pPr algn="l"/>
            <a:endParaRPr lang="en-US" sz="3200" b="1" dirty="0" smtClean="0">
              <a:solidFill>
                <a:schemeClr val="tx2"/>
              </a:solidFill>
              <a:latin typeface="Frutiger 57Cn"/>
              <a:cs typeface="Frutiger 57Cn"/>
            </a:endParaRPr>
          </a:p>
        </p:txBody>
      </p:sp>
    </p:spTree>
    <p:extLst>
      <p:ext uri="{BB962C8B-B14F-4D97-AF65-F5344CB8AC3E}">
        <p14:creationId xmlns:p14="http://schemas.microsoft.com/office/powerpoint/2010/main" val="29806485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6962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Leadership</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“Leadership” = Greek </a:t>
            </a:r>
            <a:r>
              <a:rPr lang="en-US" sz="3200" dirty="0">
                <a:latin typeface="Frutiger 57Cn"/>
                <a:cs typeface="Frutiger 57Cn"/>
              </a:rPr>
              <a:t>verb </a:t>
            </a:r>
            <a:r>
              <a:rPr lang="en-US" sz="3200" i="1" dirty="0" err="1">
                <a:latin typeface="Frutiger 57Cn"/>
                <a:cs typeface="Frutiger 57Cn"/>
              </a:rPr>
              <a:t>proistemi</a:t>
            </a:r>
            <a:r>
              <a:rPr lang="en-US" sz="3200" i="1" dirty="0">
                <a:latin typeface="Frutiger 57Cn"/>
                <a:cs typeface="Frutiger 57Cn"/>
              </a:rPr>
              <a:t>,</a:t>
            </a:r>
            <a:r>
              <a:rPr lang="en-US" sz="3200" dirty="0">
                <a:latin typeface="Frutiger 57Cn"/>
                <a:cs typeface="Frutiger 57Cn"/>
              </a:rPr>
              <a:t> which means “to stand before” or “to lead, attend to” (</a:t>
            </a:r>
            <a:r>
              <a:rPr lang="en-US" sz="3200" i="1" dirty="0">
                <a:latin typeface="Frutiger 57Cn"/>
                <a:cs typeface="Frutiger 57Cn"/>
              </a:rPr>
              <a:t>Vine’s, </a:t>
            </a:r>
            <a:r>
              <a:rPr lang="en-US" sz="3200" dirty="0">
                <a:latin typeface="Frutiger 57Cn"/>
                <a:cs typeface="Frutiger 57Cn"/>
              </a:rPr>
              <a:t>“Rule”).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152322949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Exhortation</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“Exhortation” = </a:t>
            </a:r>
            <a:r>
              <a:rPr lang="en-US" sz="3200" dirty="0">
                <a:latin typeface="Frutiger 57Cn"/>
                <a:cs typeface="Frutiger 57Cn"/>
              </a:rPr>
              <a:t>Greek noun </a:t>
            </a:r>
            <a:r>
              <a:rPr lang="en-US" sz="3200" i="1" dirty="0" err="1">
                <a:latin typeface="Frutiger 57Cn"/>
                <a:cs typeface="Frutiger 57Cn"/>
              </a:rPr>
              <a:t>paraklesis</a:t>
            </a:r>
            <a:r>
              <a:rPr lang="en-US" sz="3200" i="1" dirty="0">
                <a:latin typeface="Frutiger 57Cn"/>
                <a:cs typeface="Frutiger 57Cn"/>
              </a:rPr>
              <a:t>,</a:t>
            </a:r>
            <a:r>
              <a:rPr lang="en-US" sz="3200" dirty="0">
                <a:latin typeface="Frutiger 57Cn"/>
                <a:cs typeface="Frutiger 57Cn"/>
              </a:rPr>
              <a:t> meaning  “the act of exhortation, encouragement, comfort” (</a:t>
            </a:r>
            <a:r>
              <a:rPr lang="en-US" sz="3200" dirty="0" err="1">
                <a:latin typeface="Frutiger 57Cn"/>
                <a:cs typeface="Frutiger 57Cn"/>
              </a:rPr>
              <a:t>Zodhiates</a:t>
            </a:r>
            <a:r>
              <a:rPr lang="en-US" sz="3200" dirty="0">
                <a:latin typeface="Frutiger 57Cn"/>
                <a:cs typeface="Frutiger 57Cn"/>
              </a:rPr>
              <a:t>, p. 1106). It literally means “a calling to one’s side” or “to one’s aid” (</a:t>
            </a:r>
            <a:r>
              <a:rPr lang="en-US" sz="3200" i="1" dirty="0">
                <a:latin typeface="Frutiger 57Cn"/>
                <a:cs typeface="Frutiger 57Cn"/>
              </a:rPr>
              <a:t>Vine’s, </a:t>
            </a:r>
            <a:r>
              <a:rPr lang="en-US" sz="3200" dirty="0">
                <a:latin typeface="Frutiger 57Cn"/>
                <a:cs typeface="Frutiger 57Cn"/>
              </a:rPr>
              <a:t>“Exhort, Exhortation”).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17475168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31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Faith</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“Faith” = </a:t>
            </a:r>
            <a:r>
              <a:rPr lang="en-US" sz="3200" dirty="0">
                <a:latin typeface="Frutiger 57Cn"/>
                <a:cs typeface="Frutiger 57Cn"/>
              </a:rPr>
              <a:t>Greek noun </a:t>
            </a:r>
            <a:r>
              <a:rPr lang="en-US" sz="3200" i="1" dirty="0" err="1">
                <a:latin typeface="Frutiger 57Cn"/>
                <a:cs typeface="Frutiger 57Cn"/>
              </a:rPr>
              <a:t>pistis</a:t>
            </a:r>
            <a:r>
              <a:rPr lang="en-US" sz="3200" i="1" dirty="0">
                <a:latin typeface="Frutiger 57Cn"/>
                <a:cs typeface="Frutiger 57Cn"/>
              </a:rPr>
              <a:t>,</a:t>
            </a:r>
            <a:r>
              <a:rPr lang="en-US" sz="3200" dirty="0">
                <a:latin typeface="Frutiger 57Cn"/>
                <a:cs typeface="Frutiger 57Cn"/>
              </a:rPr>
              <a:t> meaning “firm persuasion, conviction, belief in the truth, veracity, reality of faithfulness” (</a:t>
            </a:r>
            <a:r>
              <a:rPr lang="en-US" sz="3200" dirty="0" err="1">
                <a:latin typeface="Frutiger 57Cn"/>
                <a:cs typeface="Frutiger 57Cn"/>
              </a:rPr>
              <a:t>Zodhiates</a:t>
            </a:r>
            <a:r>
              <a:rPr lang="en-US" sz="3200" dirty="0">
                <a:latin typeface="Frutiger 57Cn"/>
                <a:cs typeface="Frutiger 57Cn"/>
              </a:rPr>
              <a:t>, </a:t>
            </a:r>
            <a:r>
              <a:rPr lang="en-US" sz="3200" dirty="0" smtClean="0">
                <a:latin typeface="Frutiger 57Cn"/>
                <a:cs typeface="Frutiger 57Cn"/>
              </a:rPr>
              <a:t/>
            </a:r>
            <a:br>
              <a:rPr lang="en-US" sz="3200" dirty="0" smtClean="0">
                <a:latin typeface="Frutiger 57Cn"/>
                <a:cs typeface="Frutiger 57Cn"/>
              </a:rPr>
            </a:br>
            <a:r>
              <a:rPr lang="en-US" sz="3200" dirty="0" smtClean="0">
                <a:latin typeface="Frutiger 57Cn"/>
                <a:cs typeface="Frutiger 57Cn"/>
              </a:rPr>
              <a:t>p</a:t>
            </a:r>
            <a:r>
              <a:rPr lang="en-US" sz="3200" dirty="0">
                <a:latin typeface="Frutiger 57Cn"/>
                <a:cs typeface="Frutiger 57Cn"/>
              </a:rPr>
              <a:t>. 1162).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443336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Giving</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“Giving” = </a:t>
            </a:r>
            <a:r>
              <a:rPr lang="en-US" sz="3200" dirty="0">
                <a:latin typeface="Frutiger 57Cn"/>
                <a:cs typeface="Frutiger 57Cn"/>
              </a:rPr>
              <a:t>Greek verb translated “gives” </a:t>
            </a:r>
            <a:r>
              <a:rPr lang="en-US" sz="3200" dirty="0" smtClean="0">
                <a:latin typeface="Frutiger 57Cn"/>
                <a:cs typeface="Frutiger 57Cn"/>
              </a:rPr>
              <a:t>is </a:t>
            </a:r>
            <a:r>
              <a:rPr lang="en-US" sz="3200" i="1" dirty="0" err="1">
                <a:latin typeface="Frutiger 57Cn"/>
                <a:cs typeface="Frutiger 57Cn"/>
              </a:rPr>
              <a:t>metadidomi</a:t>
            </a:r>
            <a:r>
              <a:rPr lang="en-US" sz="3200" i="1" dirty="0">
                <a:latin typeface="Frutiger 57Cn"/>
                <a:cs typeface="Frutiger 57Cn"/>
              </a:rPr>
              <a:t>,</a:t>
            </a:r>
            <a:r>
              <a:rPr lang="en-US" sz="3200" dirty="0">
                <a:latin typeface="Frutiger 57Cn"/>
                <a:cs typeface="Frutiger 57Cn"/>
              </a:rPr>
              <a:t> which means “to share with someone, to impart” (</a:t>
            </a:r>
            <a:r>
              <a:rPr lang="en-US" sz="3200" dirty="0" err="1">
                <a:latin typeface="Frutiger 57Cn"/>
                <a:cs typeface="Frutiger 57Cn"/>
              </a:rPr>
              <a:t>Zodhiates</a:t>
            </a:r>
            <a:r>
              <a:rPr lang="en-US" sz="3200" dirty="0">
                <a:latin typeface="Frutiger 57Cn"/>
                <a:cs typeface="Frutiger 57Cn"/>
              </a:rPr>
              <a:t>, p. 967). </a:t>
            </a:r>
          </a:p>
        </p:txBody>
      </p:sp>
    </p:spTree>
    <p:extLst>
      <p:ext uri="{BB962C8B-B14F-4D97-AF65-F5344CB8AC3E}">
        <p14:creationId xmlns:p14="http://schemas.microsoft.com/office/powerpoint/2010/main" val="6095632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Helps</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“Helps” = </a:t>
            </a:r>
            <a:r>
              <a:rPr lang="en-US" sz="3200" dirty="0">
                <a:latin typeface="Frutiger 57Cn"/>
                <a:cs typeface="Frutiger 57Cn"/>
              </a:rPr>
              <a:t>Greek noun </a:t>
            </a:r>
            <a:r>
              <a:rPr lang="en-US" sz="3200" i="1" dirty="0" err="1">
                <a:latin typeface="Frutiger 57Cn"/>
                <a:cs typeface="Frutiger 57Cn"/>
              </a:rPr>
              <a:t>antilepsis</a:t>
            </a:r>
            <a:r>
              <a:rPr lang="en-US" sz="3200" dirty="0">
                <a:latin typeface="Frutiger 57Cn"/>
                <a:cs typeface="Frutiger 57Cn"/>
              </a:rPr>
              <a:t> and literally means “the receiving of remuneration,” but came to mean to render assistance or help (</a:t>
            </a:r>
            <a:r>
              <a:rPr lang="en-US" sz="3200" dirty="0" err="1">
                <a:latin typeface="Frutiger 57Cn"/>
                <a:cs typeface="Frutiger 57Cn"/>
              </a:rPr>
              <a:t>Zodhiates</a:t>
            </a:r>
            <a:r>
              <a:rPr lang="en-US" sz="3200" dirty="0">
                <a:latin typeface="Frutiger 57Cn"/>
                <a:cs typeface="Frutiger 57Cn"/>
              </a:rPr>
              <a:t>, p. 193). </a:t>
            </a:r>
            <a:endParaRPr lang="en-US" sz="3200" b="1" dirty="0">
              <a:latin typeface="Frutiger 57Cn"/>
              <a:cs typeface="Frutiger 57Cn"/>
            </a:endParaRPr>
          </a:p>
          <a:p>
            <a:pPr algn="l"/>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17567316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Romans 16:1-2</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a:latin typeface="Frutiger 57Cn"/>
                <a:cs typeface="Frutiger 57Cn"/>
              </a:rPr>
              <a:t>“I commend to you Phoebe our sister, who is a servant of the church in </a:t>
            </a:r>
            <a:r>
              <a:rPr lang="en-US" sz="3200" dirty="0" err="1">
                <a:latin typeface="Frutiger 57Cn"/>
                <a:cs typeface="Frutiger 57Cn"/>
              </a:rPr>
              <a:t>Cenchrea</a:t>
            </a:r>
            <a:r>
              <a:rPr lang="en-US" sz="3200" dirty="0">
                <a:latin typeface="Frutiger 57Cn"/>
                <a:cs typeface="Frutiger 57Cn"/>
              </a:rPr>
              <a:t>, that you may receive her in the Lord in a manner worthy of the saints, and assist her in whatever business she has need of you; for indeed she has been a </a:t>
            </a:r>
            <a:r>
              <a:rPr lang="en-US" sz="3200" i="1" dirty="0">
                <a:latin typeface="Frutiger 57Cn"/>
                <a:cs typeface="Frutiger 57Cn"/>
              </a:rPr>
              <a:t>helper</a:t>
            </a:r>
            <a:r>
              <a:rPr lang="en-US" sz="3200" dirty="0">
                <a:latin typeface="Frutiger 57Cn"/>
                <a:cs typeface="Frutiger 57Cn"/>
              </a:rPr>
              <a:t> of many and myself also.”</a:t>
            </a:r>
            <a:r>
              <a:rPr lang="en-US" sz="3200" b="1" dirty="0">
                <a:latin typeface="Frutiger 57Cn"/>
                <a:cs typeface="Frutiger 57Cn"/>
              </a:rPr>
              <a:t>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40174144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261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Service</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“Service” = </a:t>
            </a:r>
            <a:r>
              <a:rPr lang="en-US" sz="3200" dirty="0">
                <a:latin typeface="Frutiger 57Cn"/>
                <a:cs typeface="Frutiger 57Cn"/>
              </a:rPr>
              <a:t>Greek noun </a:t>
            </a:r>
            <a:r>
              <a:rPr lang="en-US" sz="3200" i="1" dirty="0" err="1">
                <a:latin typeface="Frutiger 57Cn"/>
                <a:cs typeface="Frutiger 57Cn"/>
              </a:rPr>
              <a:t>diakonia</a:t>
            </a:r>
            <a:r>
              <a:rPr lang="en-US" sz="3200" i="1" dirty="0">
                <a:latin typeface="Frutiger 57Cn"/>
                <a:cs typeface="Frutiger 57Cn"/>
              </a:rPr>
              <a:t>, </a:t>
            </a:r>
            <a:r>
              <a:rPr lang="en-US" sz="3200" dirty="0">
                <a:latin typeface="Frutiger 57Cn"/>
                <a:cs typeface="Frutiger 57Cn"/>
              </a:rPr>
              <a:t>meaning “service, attendance [as a servant or attendant], ministry” (</a:t>
            </a:r>
            <a:r>
              <a:rPr lang="en-US" sz="3200" dirty="0" err="1">
                <a:latin typeface="Frutiger 57Cn"/>
                <a:cs typeface="Frutiger 57Cn"/>
              </a:rPr>
              <a:t>Zodhiates</a:t>
            </a:r>
            <a:r>
              <a:rPr lang="en-US" sz="3200" dirty="0">
                <a:latin typeface="Frutiger 57Cn"/>
                <a:cs typeface="Frutiger 57Cn"/>
              </a:rPr>
              <a:t>, p. 429) </a:t>
            </a:r>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23946677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5438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Mercy</a:t>
            </a:r>
            <a:endParaRPr lang="en-US" sz="3600" b="1" dirty="0" smtClean="0">
              <a:solidFill>
                <a:srgbClr val="FFCC66"/>
              </a:solidFill>
              <a:latin typeface="Frutiger 57Cn"/>
              <a:cs typeface="Frutiger 57Cn"/>
            </a:endParaRPr>
          </a:p>
          <a:p>
            <a:pPr algn="l"/>
            <a:r>
              <a:rPr lang="en-US" sz="3200" dirty="0" smtClean="0">
                <a:latin typeface="Frutiger 57Cn"/>
                <a:cs typeface="Frutiger 57Cn"/>
              </a:rPr>
              <a:t> </a:t>
            </a:r>
            <a:endParaRPr lang="en-US" sz="3200" dirty="0">
              <a:latin typeface="Frutiger 57Cn"/>
              <a:cs typeface="Frutiger 57Cn"/>
            </a:endParaRPr>
          </a:p>
          <a:p>
            <a:pPr algn="l"/>
            <a:r>
              <a:rPr lang="en-US" sz="3200" dirty="0" smtClean="0">
                <a:latin typeface="Frutiger 57Cn"/>
                <a:cs typeface="Frutiger 57Cn"/>
              </a:rPr>
              <a:t>“Mercy” = </a:t>
            </a:r>
            <a:r>
              <a:rPr lang="en-US" sz="3200" dirty="0">
                <a:latin typeface="Frutiger 57Cn"/>
                <a:cs typeface="Frutiger 57Cn"/>
              </a:rPr>
              <a:t>Greek verb </a:t>
            </a:r>
            <a:r>
              <a:rPr lang="en-US" sz="3200" i="1" dirty="0" err="1">
                <a:latin typeface="Frutiger 57Cn"/>
                <a:cs typeface="Frutiger 57Cn"/>
              </a:rPr>
              <a:t>eleeo</a:t>
            </a:r>
            <a:r>
              <a:rPr lang="en-US" sz="3200" dirty="0">
                <a:latin typeface="Frutiger 57Cn"/>
                <a:cs typeface="Frutiger 57Cn"/>
              </a:rPr>
              <a:t> which means “‘to feel sympathy with the misery of another,’ and especially sympathy manifested in act” (</a:t>
            </a:r>
            <a:r>
              <a:rPr lang="en-US" sz="3200" i="1" dirty="0">
                <a:latin typeface="Frutiger 57Cn"/>
                <a:cs typeface="Frutiger 57Cn"/>
              </a:rPr>
              <a:t>Vine’s, </a:t>
            </a:r>
            <a:r>
              <a:rPr lang="en-US" sz="3200" dirty="0">
                <a:latin typeface="Frutiger 57Cn"/>
                <a:cs typeface="Frutiger 57Cn"/>
              </a:rPr>
              <a:t>“Merciful, Mercy”). </a:t>
            </a:r>
          </a:p>
          <a:p>
            <a:pPr algn="l"/>
            <a:endParaRPr lang="en-US" sz="3200" i="1" dirty="0" smtClean="0">
              <a:solidFill>
                <a:srgbClr val="FFCC66"/>
              </a:solidFill>
              <a:latin typeface="Frutiger 57Cn"/>
              <a:cs typeface="Frutiger 57Cn"/>
            </a:endParaRPr>
          </a:p>
        </p:txBody>
      </p:sp>
    </p:spTree>
    <p:extLst>
      <p:ext uri="{BB962C8B-B14F-4D97-AF65-F5344CB8AC3E}">
        <p14:creationId xmlns:p14="http://schemas.microsoft.com/office/powerpoint/2010/main" val="7013261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can the power of God’s Holy Spirit do through and for us?</a:t>
            </a:r>
          </a:p>
          <a:p>
            <a:pPr algn="l"/>
            <a:r>
              <a:rPr lang="en-US" sz="3200" dirty="0" smtClean="0">
                <a:latin typeface="Frutiger 57Cn"/>
                <a:cs typeface="Frutiger 57Cn"/>
              </a:rPr>
              <a:t> </a:t>
            </a:r>
            <a:endParaRPr lang="en-US" sz="3200" dirty="0">
              <a:latin typeface="Frutiger 57Cn"/>
              <a:cs typeface="Frutiger 57Cn"/>
            </a:endParaRPr>
          </a:p>
          <a:p>
            <a:pPr lvl="0" algn="l"/>
            <a:r>
              <a:rPr lang="en-US" sz="3200" dirty="0">
                <a:solidFill>
                  <a:srgbClr val="FFCC66"/>
                </a:solidFill>
                <a:latin typeface="Frutiger 57Cn"/>
                <a:cs typeface="Frutiger 57Cn"/>
              </a:rPr>
              <a:t>• </a:t>
            </a:r>
            <a:r>
              <a:rPr lang="en-US" sz="3200" i="1" dirty="0" smtClean="0">
                <a:solidFill>
                  <a:srgbClr val="FFCC66"/>
                </a:solidFill>
                <a:latin typeface="Frutiger 57Cn"/>
                <a:cs typeface="Frutiger 57Cn"/>
              </a:rPr>
              <a:t>It teaches us. </a:t>
            </a:r>
          </a:p>
          <a:p>
            <a:pPr algn="l"/>
            <a:r>
              <a:rPr lang="en-US" sz="3200" dirty="0" smtClean="0">
                <a:solidFill>
                  <a:srgbClr val="FFFFCC"/>
                </a:solidFill>
                <a:latin typeface="Frutiger 57Cn"/>
                <a:cs typeface="Frutiger 57Cn"/>
              </a:rPr>
              <a:t>John 14:26: </a:t>
            </a:r>
            <a:r>
              <a:rPr lang="en-US" sz="3200" dirty="0" smtClean="0">
                <a:latin typeface="Frutiger 57Cn"/>
                <a:cs typeface="Frutiger 57Cn"/>
              </a:rPr>
              <a:t>But </a:t>
            </a:r>
            <a:r>
              <a:rPr lang="en-US" sz="3200" dirty="0">
                <a:latin typeface="Frutiger 57Cn"/>
                <a:cs typeface="Frutiger 57Cn"/>
              </a:rPr>
              <a:t>the Helper, the Holy Spirit, </a:t>
            </a:r>
            <a:r>
              <a:rPr lang="en-US" sz="3200" dirty="0" smtClean="0">
                <a:latin typeface="Frutiger 57Cn"/>
                <a:cs typeface="Frutiger 57Cn"/>
              </a:rPr>
              <a:t>[which] the </a:t>
            </a:r>
            <a:r>
              <a:rPr lang="en-US" sz="3200" dirty="0">
                <a:latin typeface="Frutiger 57Cn"/>
                <a:cs typeface="Frutiger 57Cn"/>
              </a:rPr>
              <a:t>Father will send in My name, </a:t>
            </a:r>
            <a:r>
              <a:rPr lang="en-US" sz="3200" dirty="0" smtClean="0">
                <a:latin typeface="Frutiger 57Cn"/>
                <a:cs typeface="Frutiger 57Cn"/>
              </a:rPr>
              <a:t>[it] </a:t>
            </a:r>
            <a:br>
              <a:rPr lang="en-US" sz="3200" dirty="0" smtClean="0">
                <a:latin typeface="Frutiger 57Cn"/>
                <a:cs typeface="Frutiger 57Cn"/>
              </a:rPr>
            </a:br>
            <a:r>
              <a:rPr lang="en-US" sz="3200" dirty="0" smtClean="0">
                <a:latin typeface="Frutiger 57Cn"/>
                <a:cs typeface="Frutiger 57Cn"/>
              </a:rPr>
              <a:t>will </a:t>
            </a:r>
            <a:r>
              <a:rPr lang="en-US" sz="3200" dirty="0">
                <a:latin typeface="Frutiger 57Cn"/>
                <a:cs typeface="Frutiger 57Cn"/>
              </a:rPr>
              <a:t>teach you all things, and bring to your remembrance all things that I said to you</a:t>
            </a:r>
            <a:r>
              <a:rPr lang="en-US" sz="3200" dirty="0" smtClean="0">
                <a:latin typeface="Frutiger 57Cn"/>
                <a:cs typeface="Frutiger 57Cn"/>
              </a:rPr>
              <a:t>.</a:t>
            </a:r>
          </a:p>
          <a:p>
            <a:pPr algn="l"/>
            <a:endParaRPr lang="en-US" sz="3200" dirty="0" smtClean="0">
              <a:latin typeface="Frutiger 57Cn"/>
              <a:cs typeface="Frutiger 57Cn"/>
            </a:endParaRPr>
          </a:p>
        </p:txBody>
      </p:sp>
    </p:spTree>
    <p:extLst>
      <p:ext uri="{BB962C8B-B14F-4D97-AF65-F5344CB8AC3E}">
        <p14:creationId xmlns:p14="http://schemas.microsoft.com/office/powerpoint/2010/main" val="21384677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19187835"/>
      </p:ext>
    </p:extLst>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p:txBody>
      </p:sp>
    </p:spTree>
    <p:extLst>
      <p:ext uri="{BB962C8B-B14F-4D97-AF65-F5344CB8AC3E}">
        <p14:creationId xmlns:p14="http://schemas.microsoft.com/office/powerpoint/2010/main" val="42669656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6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80546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i="1" dirty="0">
                <a:latin typeface="Frutiger 57Cn"/>
                <a:cs typeface="Frutiger 57Cn"/>
              </a:rPr>
              <a:t>The Anchor Bible Dictionary </a:t>
            </a:r>
            <a:r>
              <a:rPr lang="en-US" sz="3200" dirty="0" smtClean="0">
                <a:latin typeface="Frutiger 57Cn"/>
                <a:cs typeface="Frutiger 57Cn"/>
              </a:rPr>
              <a:t>defines </a:t>
            </a:r>
            <a:r>
              <a:rPr lang="en-US" sz="3200" dirty="0">
                <a:latin typeface="Frutiger 57Cn"/>
                <a:cs typeface="Frutiger 57Cn"/>
              </a:rPr>
              <a:t>spiritual gifts as “special gifts bestowed by God on individual members of the Christian community </a:t>
            </a:r>
            <a:r>
              <a:rPr lang="en-US" sz="3200" i="1" dirty="0">
                <a:latin typeface="Frutiger 57Cn"/>
                <a:cs typeface="Frutiger 57Cn"/>
              </a:rPr>
              <a:t>for the edification of the whole community.” </a:t>
            </a:r>
            <a:endParaRPr lang="en-US" sz="3200" i="1" dirty="0" smtClean="0">
              <a:latin typeface="Frutiger 57Cn"/>
              <a:cs typeface="Frutiger 57Cn"/>
            </a:endParaRPr>
          </a:p>
          <a:p>
            <a:pPr algn="l"/>
            <a:r>
              <a:rPr lang="en-US" sz="3200" dirty="0">
                <a:latin typeface="Frutiger 57Cn"/>
                <a:cs typeface="Frutiger 57Cn"/>
              </a:rPr>
              <a:t> </a:t>
            </a:r>
          </a:p>
        </p:txBody>
      </p:sp>
    </p:spTree>
    <p:extLst>
      <p:ext uri="{BB962C8B-B14F-4D97-AF65-F5344CB8AC3E}">
        <p14:creationId xmlns:p14="http://schemas.microsoft.com/office/powerpoint/2010/main" val="18955215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3600" b="1" dirty="0" smtClean="0">
                <a:solidFill>
                  <a:srgbClr val="FFCC66"/>
                </a:solidFill>
                <a:latin typeface="Frutiger 57Cn"/>
                <a:cs typeface="Frutiger 57Cn"/>
              </a:rPr>
              <a:t>What are spiritual gifts?</a:t>
            </a:r>
          </a:p>
          <a:p>
            <a:pPr algn="l"/>
            <a:r>
              <a:rPr lang="en-US" sz="3200" dirty="0" smtClean="0">
                <a:latin typeface="Frutiger 57Cn"/>
                <a:cs typeface="Frutiger 57Cn"/>
              </a:rPr>
              <a:t> </a:t>
            </a:r>
          </a:p>
          <a:p>
            <a:pPr algn="l"/>
            <a:r>
              <a:rPr lang="en-US" sz="3200" i="1" dirty="0">
                <a:latin typeface="Frutiger 57Cn"/>
                <a:cs typeface="Frutiger 57Cn"/>
              </a:rPr>
              <a:t>The Anchor Bible Dictionary </a:t>
            </a:r>
            <a:r>
              <a:rPr lang="en-US" sz="3200" dirty="0" smtClean="0">
                <a:latin typeface="Frutiger 57Cn"/>
                <a:cs typeface="Frutiger 57Cn"/>
              </a:rPr>
              <a:t>defines </a:t>
            </a:r>
            <a:r>
              <a:rPr lang="en-US" sz="3200" dirty="0">
                <a:latin typeface="Frutiger 57Cn"/>
                <a:cs typeface="Frutiger 57Cn"/>
              </a:rPr>
              <a:t>spiritual gifts as “special gifts bestowed by God on individual members of the Christian community </a:t>
            </a:r>
            <a:r>
              <a:rPr lang="en-US" sz="3200" i="1" dirty="0">
                <a:latin typeface="Frutiger 57Cn"/>
                <a:cs typeface="Frutiger 57Cn"/>
              </a:rPr>
              <a:t>for the edification of the whole community.” </a:t>
            </a:r>
            <a:endParaRPr lang="en-US" sz="3200" i="1" dirty="0" smtClean="0">
              <a:latin typeface="Frutiger 57Cn"/>
              <a:cs typeface="Frutiger 57Cn"/>
            </a:endParaRPr>
          </a:p>
          <a:p>
            <a:pPr algn="l"/>
            <a:r>
              <a:rPr lang="en-US" sz="3200" dirty="0">
                <a:latin typeface="Frutiger 57Cn"/>
                <a:cs typeface="Frutiger 57Cn"/>
              </a:rPr>
              <a:t> </a:t>
            </a:r>
          </a:p>
          <a:p>
            <a:pPr algn="l"/>
            <a:r>
              <a:rPr lang="en-US" sz="3200" i="1" dirty="0">
                <a:latin typeface="Frutiger 57Cn"/>
                <a:cs typeface="Frutiger 57Cn"/>
              </a:rPr>
              <a:t>Nelson’s New Illustrated Bible Dictionary</a:t>
            </a:r>
            <a:r>
              <a:rPr lang="en-US" sz="3200" dirty="0">
                <a:latin typeface="Frutiger 57Cn"/>
                <a:cs typeface="Frutiger 57Cn"/>
              </a:rPr>
              <a:t> </a:t>
            </a:r>
            <a:r>
              <a:rPr lang="en-US" sz="3200" dirty="0" smtClean="0">
                <a:latin typeface="Frutiger 57Cn"/>
                <a:cs typeface="Frutiger 57Cn"/>
              </a:rPr>
              <a:t>explains </a:t>
            </a:r>
            <a:r>
              <a:rPr lang="en-US" sz="3200" dirty="0">
                <a:latin typeface="Frutiger 57Cn"/>
                <a:cs typeface="Frutiger 57Cn"/>
              </a:rPr>
              <a:t>spiritual gifts </a:t>
            </a:r>
            <a:r>
              <a:rPr lang="en-US" sz="3200" dirty="0" smtClean="0">
                <a:latin typeface="Frutiger 57Cn"/>
                <a:cs typeface="Frutiger 57Cn"/>
              </a:rPr>
              <a:t>as “special </a:t>
            </a:r>
            <a:r>
              <a:rPr lang="en-US" sz="3200" dirty="0">
                <a:latin typeface="Frutiger 57Cn"/>
                <a:cs typeface="Frutiger 57Cn"/>
              </a:rPr>
              <a:t>gifts bestowed by the Holy Spirit upon Christians </a:t>
            </a:r>
            <a:r>
              <a:rPr lang="en-US" sz="3200" i="1" dirty="0">
                <a:latin typeface="Frutiger 57Cn"/>
                <a:cs typeface="Frutiger 57Cn"/>
              </a:rPr>
              <a:t>for the purpose of building up the church.”</a:t>
            </a:r>
            <a:r>
              <a:rPr lang="en-US" sz="3200" dirty="0">
                <a:latin typeface="Frutiger 57Cn"/>
                <a:cs typeface="Frutiger 57Cn"/>
              </a:rPr>
              <a:t> </a:t>
            </a:r>
          </a:p>
          <a:p>
            <a:pPr algn="l"/>
            <a:r>
              <a:rPr lang="en-US" sz="3200" dirty="0">
                <a:latin typeface="Frutiger 57Cn"/>
                <a:cs typeface="Frutiger 57Cn"/>
              </a:rPr>
              <a:t> </a:t>
            </a:r>
          </a:p>
        </p:txBody>
      </p:sp>
    </p:spTree>
    <p:extLst>
      <p:ext uri="{BB962C8B-B14F-4D97-AF65-F5344CB8AC3E}">
        <p14:creationId xmlns:p14="http://schemas.microsoft.com/office/powerpoint/2010/main" val="6749771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0"/>
            <a:ext cx="9194800" cy="689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2" name="Picture 1" descr="open Bible-ppt background lighter.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2"/>
          <p:cNvSpPr>
            <a:spLocks noChangeArrowheads="1"/>
          </p:cNvSpPr>
          <p:nvPr/>
        </p:nvSpPr>
        <p:spPr bwMode="auto">
          <a:xfrm>
            <a:off x="0" y="1193885"/>
            <a:ext cx="9144000" cy="4099584"/>
          </a:xfrm>
          <a:prstGeom prst="rect">
            <a:avLst/>
          </a:prstGeom>
          <a:noFill/>
          <a:ln w="12700">
            <a:noFill/>
            <a:miter lim="800000"/>
            <a:headEnd type="none" w="sm" len="sm"/>
            <a:tailEnd type="none" w="sm" len="sm"/>
          </a:ln>
          <a:effectLst>
            <a:outerShdw blurRad="63500" dist="38099" dir="2700000" algn="ctr" rotWithShape="0">
              <a:schemeClr val="bg1">
                <a:alpha val="74998"/>
              </a:schemeClr>
            </a:outerShdw>
          </a:effectLst>
        </p:spPr>
        <p:txBody>
          <a:bodyPr anchor="b">
            <a:spAutoFit/>
          </a:bodyPr>
          <a:lstStyle/>
          <a:p>
            <a:pPr>
              <a:lnSpc>
                <a:spcPct val="90000"/>
              </a:lnSpc>
              <a:defRPr/>
            </a:pPr>
            <a:r>
              <a:rPr lang="en-US" sz="7200" b="1" dirty="0" smtClean="0">
                <a:latin typeface="Papyrus" charset="0"/>
              </a:rPr>
              <a:t>What </a:t>
            </a:r>
            <a:r>
              <a:rPr lang="en-US" sz="7200" b="1" dirty="0" smtClean="0">
                <a:latin typeface="Papyrus" charset="0"/>
              </a:rPr>
              <a:t>Are the </a:t>
            </a:r>
            <a:endParaRPr lang="en-US" sz="7200" b="1" dirty="0" smtClean="0">
              <a:latin typeface="Papyrus" charset="0"/>
            </a:endParaRPr>
          </a:p>
          <a:p>
            <a:pPr>
              <a:lnSpc>
                <a:spcPct val="90000"/>
              </a:lnSpc>
              <a:defRPr/>
            </a:pPr>
            <a:r>
              <a:rPr lang="en-US" sz="7200" b="1" dirty="0" smtClean="0">
                <a:latin typeface="Papyrus" charset="0"/>
              </a:rPr>
              <a:t>Spiritual </a:t>
            </a:r>
            <a:r>
              <a:rPr lang="en-US" sz="7200" b="1" dirty="0" smtClean="0">
                <a:latin typeface="Papyrus" charset="0"/>
              </a:rPr>
              <a:t>Gifts</a:t>
            </a:r>
          </a:p>
          <a:p>
            <a:pPr>
              <a:lnSpc>
                <a:spcPct val="90000"/>
              </a:lnSpc>
              <a:defRPr/>
            </a:pPr>
            <a:r>
              <a:rPr lang="en-US" sz="7200" b="1" dirty="0" smtClean="0">
                <a:latin typeface="Papyrus" charset="0"/>
              </a:rPr>
              <a:t>Listed </a:t>
            </a:r>
          </a:p>
          <a:p>
            <a:pPr>
              <a:lnSpc>
                <a:spcPct val="90000"/>
              </a:lnSpc>
              <a:defRPr/>
            </a:pPr>
            <a:r>
              <a:rPr lang="en-US" sz="7200" b="1" dirty="0" smtClean="0">
                <a:latin typeface="Papyrus" charset="0"/>
              </a:rPr>
              <a:t>in the Bible?</a:t>
            </a:r>
          </a:p>
        </p:txBody>
      </p:sp>
    </p:spTree>
    <p:extLst>
      <p:ext uri="{BB962C8B-B14F-4D97-AF65-F5344CB8AC3E}">
        <p14:creationId xmlns:p14="http://schemas.microsoft.com/office/powerpoint/2010/main" val="22522458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3"/>
          <p:cNvSpPr txBox="1">
            <a:spLocks noChangeArrowheads="1"/>
          </p:cNvSpPr>
          <p:nvPr/>
        </p:nvSpPr>
        <p:spPr bwMode="auto">
          <a:xfrm>
            <a:off x="762000" y="533400"/>
            <a:ext cx="78486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tx1"/>
                </a:solidFill>
                <a:latin typeface="Times New Roman" charset="0"/>
                <a:ea typeface="ＭＳ Ｐゴシック" charset="0"/>
              </a:defRPr>
            </a:lvl9pPr>
          </a:lstStyle>
          <a:p>
            <a:pPr algn="l"/>
            <a:r>
              <a:rPr lang="en-US" sz="3200" dirty="0" smtClean="0">
                <a:latin typeface="Frutiger 57Cn"/>
                <a:cs typeface="Frutiger 57Cn"/>
              </a:rPr>
              <a:t> </a:t>
            </a:r>
            <a:endParaRPr lang="en-US" sz="3200" dirty="0" smtClean="0">
              <a:latin typeface="Frutiger 57Cn"/>
              <a:cs typeface="Frutiger 57Cn"/>
            </a:endParaRPr>
          </a:p>
          <a:p>
            <a:pPr algn="l"/>
            <a:endParaRPr lang="en-US" sz="3200" dirty="0" smtClean="0">
              <a:latin typeface="Frutiger 57Cn"/>
              <a:cs typeface="Frutiger 57Cn"/>
            </a:endParaRPr>
          </a:p>
        </p:txBody>
      </p:sp>
      <p:sp>
        <p:nvSpPr>
          <p:cNvPr id="3" name="Content Placeholder 2"/>
          <p:cNvSpPr txBox="1">
            <a:spLocks/>
          </p:cNvSpPr>
          <p:nvPr/>
        </p:nvSpPr>
        <p:spPr>
          <a:xfrm>
            <a:off x="228600" y="533400"/>
            <a:ext cx="2057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Rom. 12:6-8</a:t>
            </a:r>
          </a:p>
          <a:p>
            <a:pPr marL="0" indent="0" algn="ctr">
              <a:spcBef>
                <a:spcPts val="800"/>
              </a:spcBef>
              <a:buFont typeface="Wingdings 2" charset="0"/>
              <a:buNone/>
            </a:pPr>
            <a:r>
              <a:rPr lang="en-US" sz="2400" dirty="0" smtClean="0">
                <a:latin typeface="Corbel" charset="0"/>
              </a:rPr>
              <a:t>Having then gifts differing according to the grace that is given to us </a:t>
            </a:r>
          </a:p>
          <a:p>
            <a:pPr marL="0" indent="0" algn="ctr">
              <a:spcBef>
                <a:spcPts val="20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prophecy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endParaRPr lang="en-US" sz="2400" dirty="0" smtClean="0">
              <a:latin typeface="Corbel" charset="0"/>
            </a:endParaRPr>
          </a:p>
          <a:p>
            <a:pPr marL="0" indent="0" algn="ctr">
              <a:spcBef>
                <a:spcPts val="800"/>
              </a:spcBef>
              <a:buFont typeface="Wingdings 2" charset="0"/>
              <a:buNone/>
            </a:pPr>
            <a:endParaRPr lang="en-US" sz="2400" dirty="0" smtClean="0">
              <a:latin typeface="Corbel" charset="0"/>
            </a:endParaRPr>
          </a:p>
          <a:p>
            <a:pPr marL="0" indent="0" algn="ctr">
              <a:spcBef>
                <a:spcPts val="2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teaching</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exhorting</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ministry</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leading</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giving</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mercy</a:t>
            </a:r>
          </a:p>
          <a:p>
            <a:pPr marL="0" indent="0" algn="ctr">
              <a:spcBef>
                <a:spcPts val="800"/>
              </a:spcBef>
              <a:buFont typeface="Wingdings 2" charset="0"/>
              <a:buNone/>
            </a:pPr>
            <a:r>
              <a:rPr lang="en-US" sz="2400" dirty="0" smtClean="0">
                <a:latin typeface="Corbel" charset="0"/>
              </a:rPr>
              <a:t> </a:t>
            </a:r>
          </a:p>
          <a:p>
            <a:pPr marL="0" indent="0" algn="ctr" eaLnBrk="1" hangingPunct="1">
              <a:spcBef>
                <a:spcPts val="800"/>
              </a:spcBef>
              <a:buFont typeface="Wingdings 2" charset="0"/>
              <a:buNone/>
            </a:pPr>
            <a:endParaRPr lang="en-US" sz="2400" dirty="0">
              <a:latin typeface="Corbel" charset="0"/>
            </a:endParaRPr>
          </a:p>
        </p:txBody>
      </p:sp>
      <p:sp>
        <p:nvSpPr>
          <p:cNvPr id="4" name="Content Placeholder 2"/>
          <p:cNvSpPr txBox="1">
            <a:spLocks/>
          </p:cNvSpPr>
          <p:nvPr/>
        </p:nvSpPr>
        <p:spPr>
          <a:xfrm>
            <a:off x="2057400" y="533400"/>
            <a:ext cx="2819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1 Cor. 12:7-10 </a:t>
            </a:r>
          </a:p>
          <a:p>
            <a:pPr marL="0" indent="0" algn="ctr">
              <a:spcBef>
                <a:spcPts val="800"/>
              </a:spcBef>
              <a:buFont typeface="Wingdings 2" charset="0"/>
              <a:buNone/>
            </a:pPr>
            <a:r>
              <a:rPr lang="en-US" sz="2400" dirty="0" smtClean="0">
                <a:latin typeface="Corbel" charset="0"/>
              </a:rPr>
              <a:t>But the manifestation of </a:t>
            </a:r>
            <a:br>
              <a:rPr lang="en-US" sz="2400" dirty="0" smtClean="0">
                <a:latin typeface="Corbel" charset="0"/>
              </a:rPr>
            </a:br>
            <a:r>
              <a:rPr lang="en-US" sz="2400" dirty="0" smtClean="0">
                <a:latin typeface="Corbel" charset="0"/>
              </a:rPr>
              <a:t>the Spirit is given </a:t>
            </a:r>
            <a:br>
              <a:rPr lang="en-US" sz="2400" dirty="0" smtClean="0">
                <a:latin typeface="Corbel" charset="0"/>
              </a:rPr>
            </a:br>
            <a:r>
              <a:rPr lang="en-US" sz="2400" dirty="0" smtClean="0">
                <a:latin typeface="Corbel" charset="0"/>
              </a:rPr>
              <a:t>to each one for </a:t>
            </a:r>
            <a:br>
              <a:rPr lang="en-US" sz="2400" dirty="0" smtClean="0">
                <a:latin typeface="Corbel" charset="0"/>
              </a:rPr>
            </a:br>
            <a:r>
              <a:rPr lang="en-US" sz="2400" dirty="0" smtClean="0">
                <a:latin typeface="Corbel" charset="0"/>
              </a:rPr>
              <a:t>the profit of all</a:t>
            </a:r>
          </a:p>
          <a:p>
            <a:pPr marL="0" indent="0" algn="ctr">
              <a:spcBef>
                <a:spcPct val="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prophecy</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discerning of spirits</a:t>
            </a:r>
          </a:p>
          <a:p>
            <a:pPr marL="0" indent="0" algn="ctr">
              <a:spcBef>
                <a:spcPts val="800"/>
              </a:spcBef>
              <a:buFont typeface="Wingdings 2" charset="0"/>
              <a:buNone/>
            </a:pPr>
            <a:r>
              <a:rPr lang="en-US" sz="2400" dirty="0" smtClean="0">
                <a:latin typeface="Corbel" charset="0"/>
              </a:rPr>
              <a:t>word of wisdom</a:t>
            </a:r>
          </a:p>
          <a:p>
            <a:pPr marL="0" indent="0" algn="ctr">
              <a:spcBef>
                <a:spcPts val="20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word of knowledge</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working of miracles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gifts of healings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different kinds </a:t>
            </a:r>
            <a:br>
              <a:rPr lang="en-US" sz="2400" dirty="0" smtClean="0">
                <a:latin typeface="Corbel" charset="0"/>
              </a:rPr>
            </a:br>
            <a:r>
              <a:rPr lang="en-US" sz="2400" dirty="0" smtClean="0">
                <a:latin typeface="Corbel" charset="0"/>
              </a:rPr>
              <a:t>of tongues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interpretation </a:t>
            </a:r>
            <a:br>
              <a:rPr lang="en-US" sz="2400" dirty="0" smtClean="0">
                <a:latin typeface="Corbel" charset="0"/>
              </a:rPr>
            </a:br>
            <a:r>
              <a:rPr lang="en-US" sz="2400" dirty="0" smtClean="0">
                <a:latin typeface="Corbel" charset="0"/>
              </a:rPr>
              <a:t>of tongues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faith</a:t>
            </a:r>
            <a:endParaRPr lang="en-US" sz="2400" dirty="0">
              <a:latin typeface="Corbel" charset="0"/>
            </a:endParaRPr>
          </a:p>
        </p:txBody>
      </p:sp>
      <p:sp>
        <p:nvSpPr>
          <p:cNvPr id="5" name="Content Placeholder 2"/>
          <p:cNvSpPr txBox="1">
            <a:spLocks/>
          </p:cNvSpPr>
          <p:nvPr/>
        </p:nvSpPr>
        <p:spPr>
          <a:xfrm>
            <a:off x="4648200" y="533400"/>
            <a:ext cx="2057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1 Cor. 12:28 </a:t>
            </a:r>
          </a:p>
          <a:p>
            <a:pPr marL="0" indent="0" algn="ctr">
              <a:spcBef>
                <a:spcPts val="800"/>
              </a:spcBef>
              <a:buFont typeface="Wingdings 2" charset="0"/>
              <a:buNone/>
            </a:pPr>
            <a:r>
              <a:rPr lang="en-US" sz="2400" dirty="0" smtClean="0">
                <a:latin typeface="Corbel" charset="0"/>
              </a:rPr>
              <a:t>God has appointed these in the church</a:t>
            </a:r>
          </a:p>
          <a:p>
            <a:pPr marL="0" indent="0" algn="ctr">
              <a:spcBef>
                <a:spcPts val="2600"/>
              </a:spcBef>
              <a:buFont typeface="Wingdings 2" charset="0"/>
              <a:buNone/>
            </a:pPr>
            <a:r>
              <a:rPr lang="en-US" sz="2400" dirty="0" smtClean="0">
                <a:latin typeface="Corbel" charset="0"/>
              </a:rPr>
              <a:t>apostles</a:t>
            </a:r>
          </a:p>
          <a:p>
            <a:pPr marL="0" indent="0" algn="ctr">
              <a:spcBef>
                <a:spcPts val="800"/>
              </a:spcBef>
              <a:buFont typeface="Wingdings 2" charset="0"/>
              <a:buNone/>
            </a:pPr>
            <a:r>
              <a:rPr lang="en-US" sz="2400" dirty="0" smtClean="0">
                <a:latin typeface="Corbel" charset="0"/>
              </a:rPr>
              <a:t>prophets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endParaRPr lang="en-US" sz="2400" dirty="0" smtClean="0">
              <a:latin typeface="Corbel" charset="0"/>
            </a:endParaRPr>
          </a:p>
          <a:p>
            <a:pPr marL="0" indent="0" algn="ctr">
              <a:spcBef>
                <a:spcPts val="60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teachers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workers of miracles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gifts of healings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helps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administrations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varieties of tongues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interpreting tongues</a:t>
            </a:r>
          </a:p>
          <a:p>
            <a:pPr marL="0" indent="0" algn="ctr">
              <a:spcBef>
                <a:spcPts val="800"/>
              </a:spcBef>
              <a:buFont typeface="Wingdings 2" charset="0"/>
              <a:buNone/>
            </a:pPr>
            <a:r>
              <a:rPr lang="en-US" sz="2400" dirty="0" smtClean="0">
                <a:latin typeface="Corbel" charset="0"/>
              </a:rPr>
              <a:t> </a:t>
            </a:r>
          </a:p>
          <a:p>
            <a:pPr marL="0" indent="0" algn="ctr" eaLnBrk="1" hangingPunct="1">
              <a:spcBef>
                <a:spcPts val="800"/>
              </a:spcBef>
              <a:buFont typeface="Wingdings 2" charset="0"/>
              <a:buNone/>
            </a:pPr>
            <a:endParaRPr lang="en-US" sz="2400" dirty="0">
              <a:latin typeface="Corbel" charset="0"/>
            </a:endParaRPr>
          </a:p>
        </p:txBody>
      </p:sp>
      <p:sp>
        <p:nvSpPr>
          <p:cNvPr id="6" name="Content Placeholder 2"/>
          <p:cNvSpPr txBox="1">
            <a:spLocks/>
          </p:cNvSpPr>
          <p:nvPr/>
        </p:nvSpPr>
        <p:spPr>
          <a:xfrm>
            <a:off x="6858000" y="533400"/>
            <a:ext cx="2057400" cy="5410200"/>
          </a:xfrm>
          <a:prstGeom prst="rect">
            <a:avLst/>
          </a:prstGeom>
        </p:spPr>
        <p:txBody>
          <a:bodyPr/>
          <a:lstStyle>
            <a:lvl1pPr marL="342900" indent="-342900" algn="l" rtl="0" eaLnBrk="0" fontAlgn="base" hangingPunct="0">
              <a:spcBef>
                <a:spcPct val="20000"/>
              </a:spcBef>
              <a:spcAft>
                <a:spcPct val="0"/>
              </a:spcAft>
              <a:buClr>
                <a:schemeClr val="tx2"/>
              </a:buClr>
              <a:buChar char="•"/>
              <a:defRPr sz="3600">
                <a:solidFill>
                  <a:srgbClr val="FFFFFF"/>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chemeClr val="tx2"/>
              </a:buClr>
              <a:buChar char="–"/>
              <a:defRPr sz="3200">
                <a:solidFill>
                  <a:srgbClr val="FFFFFF"/>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800">
                <a:solidFill>
                  <a:srgbClr val="FFFFFF"/>
                </a:solidFill>
                <a:latin typeface="+mn-lt"/>
                <a:ea typeface="ＭＳ Ｐゴシック" charset="-128"/>
              </a:defRPr>
            </a:lvl3pPr>
            <a:lvl4pPr marL="1600200" indent="-228600" algn="l" rtl="0" eaLnBrk="0" fontAlgn="base" hangingPunct="0">
              <a:spcBef>
                <a:spcPct val="20000"/>
              </a:spcBef>
              <a:spcAft>
                <a:spcPct val="0"/>
              </a:spcAft>
              <a:buClr>
                <a:schemeClr val="tx2"/>
              </a:buClr>
              <a:buChar char="–"/>
              <a:defRPr sz="2400">
                <a:solidFill>
                  <a:srgbClr val="FFFFFF"/>
                </a:solidFill>
                <a:latin typeface="+mn-lt"/>
                <a:ea typeface="ＭＳ Ｐゴシック" charset="-128"/>
              </a:defRPr>
            </a:lvl4pPr>
            <a:lvl5pPr marL="20574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5pPr>
            <a:lvl6pPr marL="25146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6pPr>
            <a:lvl7pPr marL="29718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7pPr>
            <a:lvl8pPr marL="34290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8pPr>
            <a:lvl9pPr marL="3886200" indent="-228600" algn="l" rtl="0" eaLnBrk="0" fontAlgn="base" hangingPunct="0">
              <a:spcBef>
                <a:spcPct val="20000"/>
              </a:spcBef>
              <a:spcAft>
                <a:spcPct val="0"/>
              </a:spcAft>
              <a:buClr>
                <a:schemeClr val="tx2"/>
              </a:buClr>
              <a:buChar char="•"/>
              <a:defRPr sz="2000">
                <a:solidFill>
                  <a:srgbClr val="FFFFFF"/>
                </a:solidFill>
                <a:latin typeface="+mn-lt"/>
                <a:ea typeface="ＭＳ Ｐゴシック" charset="-128"/>
              </a:defRPr>
            </a:lvl9pPr>
          </a:lstStyle>
          <a:p>
            <a:pPr marL="0" indent="0" algn="ctr">
              <a:spcBef>
                <a:spcPts val="800"/>
              </a:spcBef>
              <a:buFont typeface="Wingdings 2" charset="0"/>
              <a:buNone/>
            </a:pPr>
            <a:r>
              <a:rPr lang="en-US" sz="2400" dirty="0" smtClean="0">
                <a:solidFill>
                  <a:srgbClr val="FFDA7E"/>
                </a:solidFill>
                <a:latin typeface="Corbel" charset="0"/>
              </a:rPr>
              <a:t>Eph. 4:11 </a:t>
            </a:r>
          </a:p>
          <a:p>
            <a:pPr marL="0" indent="0" algn="ctr">
              <a:spcBef>
                <a:spcPts val="800"/>
              </a:spcBef>
              <a:buFont typeface="Wingdings 2" charset="0"/>
              <a:buNone/>
            </a:pPr>
            <a:r>
              <a:rPr lang="en-US" sz="2400" dirty="0" smtClean="0">
                <a:latin typeface="Corbel" charset="0"/>
              </a:rPr>
              <a:t>And He Himself gave</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apostles</a:t>
            </a:r>
          </a:p>
          <a:p>
            <a:pPr marL="0" indent="0" algn="ctr">
              <a:spcBef>
                <a:spcPts val="800"/>
              </a:spcBef>
              <a:buFont typeface="Wingdings 2" charset="0"/>
              <a:buNone/>
            </a:pPr>
            <a:r>
              <a:rPr lang="en-US" sz="2400" dirty="0" smtClean="0">
                <a:latin typeface="Corbel" charset="0"/>
              </a:rPr>
              <a:t>prophets</a:t>
            </a:r>
          </a:p>
          <a:p>
            <a:pPr marL="0" indent="0" algn="ctr">
              <a:spcBef>
                <a:spcPts val="800"/>
              </a:spcBef>
              <a:buFont typeface="Wingdings 2" charset="0"/>
              <a:buNone/>
            </a:pPr>
            <a:r>
              <a:rPr lang="en-US" sz="2400" dirty="0" smtClean="0">
                <a:latin typeface="Corbel" charset="0"/>
              </a:rPr>
              <a:t>evangelists</a:t>
            </a:r>
          </a:p>
          <a:p>
            <a:pPr marL="0" indent="0" algn="ctr">
              <a:spcBef>
                <a:spcPts val="800"/>
              </a:spcBef>
              <a:buFont typeface="Wingdings 2" charset="0"/>
              <a:buNone/>
            </a:pPr>
            <a:endParaRPr lang="en-US" sz="2400" dirty="0" smtClean="0">
              <a:latin typeface="Corbel" charset="0"/>
            </a:endParaRP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pastors</a:t>
            </a:r>
          </a:p>
          <a:p>
            <a:pPr marL="0" indent="0" algn="ctr">
              <a:spcBef>
                <a:spcPts val="800"/>
              </a:spcBef>
              <a:buFont typeface="Wingdings 2" charset="0"/>
              <a:buNone/>
            </a:pPr>
            <a:r>
              <a:rPr lang="en-US" sz="2400" dirty="0" smtClean="0">
                <a:latin typeface="Corbel" charset="0"/>
              </a:rPr>
              <a:t>teachers</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p>
          <a:p>
            <a:pPr marL="0" indent="0" algn="ctr">
              <a:spcBef>
                <a:spcPts val="800"/>
              </a:spcBef>
              <a:buFont typeface="Wingdings 2" charset="0"/>
              <a:buNone/>
            </a:pPr>
            <a:r>
              <a:rPr lang="en-US" sz="2400" dirty="0" smtClean="0">
                <a:latin typeface="Corbel" charset="0"/>
              </a:rPr>
              <a:t> </a:t>
            </a:r>
            <a:endParaRPr lang="en-US" sz="2400" dirty="0">
              <a:latin typeface="Corbel" charset="0"/>
            </a:endParaRPr>
          </a:p>
        </p:txBody>
      </p:sp>
    </p:spTree>
    <p:extLst>
      <p:ext uri="{BB962C8B-B14F-4D97-AF65-F5344CB8AC3E}">
        <p14:creationId xmlns:p14="http://schemas.microsoft.com/office/powerpoint/2010/main" val="29442108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Fireball">
  <a:themeElements>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Fireball">
      <a:majorFont>
        <a:latin typeface="BL Frutiger Black"/>
        <a:ea typeface=""/>
        <a:cs typeface=""/>
      </a:majorFont>
      <a:minorFont>
        <a:latin typeface="B Frutiger Bol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HD:Old Mac Files:Microsoft Office 98:Templates:Presentation Designs:Fireball</Template>
  <TotalTime>35133</TotalTime>
  <Words>506</Words>
  <Application>Microsoft Macintosh PowerPoint</Application>
  <PresentationFormat>On-screen Show (4:3)</PresentationFormat>
  <Paragraphs>407</Paragraphs>
  <Slides>50</Slides>
  <Notes>49</Notes>
  <HiddenSlides>0</HiddenSlides>
  <MMClips>0</MMClips>
  <ScaleCrop>false</ScaleCrop>
  <HeadingPairs>
    <vt:vector size="4" baseType="variant">
      <vt:variant>
        <vt:lpstr>Theme</vt:lpstr>
      </vt:variant>
      <vt:variant>
        <vt:i4>3</vt:i4>
      </vt:variant>
      <vt:variant>
        <vt:lpstr>Slide Titles</vt:lpstr>
      </vt:variant>
      <vt:variant>
        <vt:i4>50</vt:i4>
      </vt:variant>
    </vt:vector>
  </HeadingPairs>
  <TitlesOfParts>
    <vt:vector size="53" baseType="lpstr">
      <vt:lpstr>Fireball</vt:lpstr>
      <vt:lpstr>1_Custom Design</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Ideas for The Good News  </dc:title>
  <dc:creator/>
  <cp:lastModifiedBy>Scott Ashley</cp:lastModifiedBy>
  <cp:revision>881</cp:revision>
  <cp:lastPrinted>2002-04-29T19:33:49Z</cp:lastPrinted>
  <dcterms:created xsi:type="dcterms:W3CDTF">2002-04-29T15:32:00Z</dcterms:created>
  <dcterms:modified xsi:type="dcterms:W3CDTF">2013-05-25T06:25:57Z</dcterms:modified>
</cp:coreProperties>
</file>