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72" r:id="rId2"/>
    <p:sldMasterId id="2147483660" r:id="rId3"/>
  </p:sldMasterIdLst>
  <p:notesMasterIdLst>
    <p:notesMasterId r:id="rId87"/>
  </p:notesMasterIdLst>
  <p:handoutMasterIdLst>
    <p:handoutMasterId r:id="rId88"/>
  </p:handoutMasterIdLst>
  <p:sldIdLst>
    <p:sldId id="1298" r:id="rId4"/>
    <p:sldId id="1301" r:id="rId5"/>
    <p:sldId id="2017" r:id="rId6"/>
    <p:sldId id="2184" r:id="rId7"/>
    <p:sldId id="2185" r:id="rId8"/>
    <p:sldId id="2179" r:id="rId9"/>
    <p:sldId id="2202" r:id="rId10"/>
    <p:sldId id="2186" r:id="rId11"/>
    <p:sldId id="2190" r:id="rId12"/>
    <p:sldId id="2191" r:id="rId13"/>
    <p:sldId id="2192" r:id="rId14"/>
    <p:sldId id="2187" r:id="rId15"/>
    <p:sldId id="2193" r:id="rId16"/>
    <p:sldId id="2188" r:id="rId17"/>
    <p:sldId id="2195" r:id="rId18"/>
    <p:sldId id="2194" r:id="rId19"/>
    <p:sldId id="2189" r:id="rId20"/>
    <p:sldId id="2196" r:id="rId21"/>
    <p:sldId id="2197" r:id="rId22"/>
    <p:sldId id="2198" r:id="rId23"/>
    <p:sldId id="2203" r:id="rId24"/>
    <p:sldId id="2199" r:id="rId25"/>
    <p:sldId id="2260" r:id="rId26"/>
    <p:sldId id="2200" r:id="rId27"/>
    <p:sldId id="2201" r:id="rId28"/>
    <p:sldId id="2205" r:id="rId29"/>
    <p:sldId id="2204" r:id="rId30"/>
    <p:sldId id="2206" r:id="rId31"/>
    <p:sldId id="2207" r:id="rId32"/>
    <p:sldId id="2209" r:id="rId33"/>
    <p:sldId id="2208" r:id="rId34"/>
    <p:sldId id="2210" r:id="rId35"/>
    <p:sldId id="2213" r:id="rId36"/>
    <p:sldId id="2214" r:id="rId37"/>
    <p:sldId id="2215" r:id="rId38"/>
    <p:sldId id="2216" r:id="rId39"/>
    <p:sldId id="2217" r:id="rId40"/>
    <p:sldId id="2261" r:id="rId41"/>
    <p:sldId id="2262" r:id="rId42"/>
    <p:sldId id="2218" r:id="rId43"/>
    <p:sldId id="2219" r:id="rId44"/>
    <p:sldId id="2224" r:id="rId45"/>
    <p:sldId id="2223" r:id="rId46"/>
    <p:sldId id="2263" r:id="rId47"/>
    <p:sldId id="2220" r:id="rId48"/>
    <p:sldId id="2264" r:id="rId49"/>
    <p:sldId id="2221" r:id="rId50"/>
    <p:sldId id="2225" r:id="rId51"/>
    <p:sldId id="2226" r:id="rId52"/>
    <p:sldId id="2227" r:id="rId53"/>
    <p:sldId id="2228" r:id="rId54"/>
    <p:sldId id="2229" r:id="rId55"/>
    <p:sldId id="2222" r:id="rId56"/>
    <p:sldId id="2230" r:id="rId57"/>
    <p:sldId id="2231" r:id="rId58"/>
    <p:sldId id="2232" r:id="rId59"/>
    <p:sldId id="2233" r:id="rId60"/>
    <p:sldId id="2240" r:id="rId61"/>
    <p:sldId id="2234" r:id="rId62"/>
    <p:sldId id="2235" r:id="rId63"/>
    <p:sldId id="2236" r:id="rId64"/>
    <p:sldId id="2237" r:id="rId65"/>
    <p:sldId id="2266" r:id="rId66"/>
    <p:sldId id="2239" r:id="rId67"/>
    <p:sldId id="2267" r:id="rId68"/>
    <p:sldId id="2244" r:id="rId69"/>
    <p:sldId id="2241" r:id="rId70"/>
    <p:sldId id="2242" r:id="rId71"/>
    <p:sldId id="2268" r:id="rId72"/>
    <p:sldId id="2243" r:id="rId73"/>
    <p:sldId id="2269" r:id="rId74"/>
    <p:sldId id="2245" r:id="rId75"/>
    <p:sldId id="2246" r:id="rId76"/>
    <p:sldId id="2247" r:id="rId77"/>
    <p:sldId id="2248" r:id="rId78"/>
    <p:sldId id="2249" r:id="rId79"/>
    <p:sldId id="2270" r:id="rId80"/>
    <p:sldId id="2250" r:id="rId81"/>
    <p:sldId id="2251" r:id="rId82"/>
    <p:sldId id="2254" r:id="rId83"/>
    <p:sldId id="2256" r:id="rId84"/>
    <p:sldId id="2255" r:id="rId85"/>
    <p:sldId id="1454" r:id="rId86"/>
  </p:sldIdLst>
  <p:sldSz cx="9144000" cy="6858000" type="screen4x3"/>
  <p:notesSz cx="6858000" cy="9144000"/>
  <p:defaultTextStyle>
    <a:defPPr>
      <a:defRPr lang="en-US"/>
    </a:defPPr>
    <a:lvl1pPr algn="ctr" rtl="0" eaLnBrk="0" fontAlgn="base" hangingPunct="0">
      <a:spcBef>
        <a:spcPct val="0"/>
      </a:spcBef>
      <a:spcAft>
        <a:spcPct val="0"/>
      </a:spcAft>
      <a:defRPr sz="2400" kern="1200">
        <a:solidFill>
          <a:schemeClr val="tx1"/>
        </a:solidFill>
        <a:latin typeface="Times New Roman" charset="0"/>
        <a:ea typeface="ＭＳ Ｐゴシック" charset="0"/>
        <a:cs typeface="ＭＳ Ｐゴシック" charset="0"/>
      </a:defRPr>
    </a:lvl1pPr>
    <a:lvl2pPr marL="457200" algn="ctr" rtl="0" eaLnBrk="0" fontAlgn="base" hangingPunct="0">
      <a:spcBef>
        <a:spcPct val="0"/>
      </a:spcBef>
      <a:spcAft>
        <a:spcPct val="0"/>
      </a:spcAft>
      <a:defRPr sz="2400" kern="1200">
        <a:solidFill>
          <a:schemeClr val="tx1"/>
        </a:solidFill>
        <a:latin typeface="Times New Roman" charset="0"/>
        <a:ea typeface="ＭＳ Ｐゴシック" charset="0"/>
        <a:cs typeface="ＭＳ Ｐゴシック" charset="0"/>
      </a:defRPr>
    </a:lvl2pPr>
    <a:lvl3pPr marL="914400" algn="ctr" rtl="0" eaLnBrk="0" fontAlgn="base" hangingPunct="0">
      <a:spcBef>
        <a:spcPct val="0"/>
      </a:spcBef>
      <a:spcAft>
        <a:spcPct val="0"/>
      </a:spcAft>
      <a:defRPr sz="2400" kern="1200">
        <a:solidFill>
          <a:schemeClr val="tx1"/>
        </a:solidFill>
        <a:latin typeface="Times New Roman" charset="0"/>
        <a:ea typeface="ＭＳ Ｐゴシック" charset="0"/>
        <a:cs typeface="ＭＳ Ｐゴシック" charset="0"/>
      </a:defRPr>
    </a:lvl3pPr>
    <a:lvl4pPr marL="1371600" algn="ctr" rtl="0" eaLnBrk="0" fontAlgn="base" hangingPunct="0">
      <a:spcBef>
        <a:spcPct val="0"/>
      </a:spcBef>
      <a:spcAft>
        <a:spcPct val="0"/>
      </a:spcAft>
      <a:defRPr sz="2400" kern="1200">
        <a:solidFill>
          <a:schemeClr val="tx1"/>
        </a:solidFill>
        <a:latin typeface="Times New Roman" charset="0"/>
        <a:ea typeface="ＭＳ Ｐゴシック" charset="0"/>
        <a:cs typeface="ＭＳ Ｐゴシック" charset="0"/>
      </a:defRPr>
    </a:lvl4pPr>
    <a:lvl5pPr marL="1828800" algn="ctr" rtl="0" eaLnBrk="0" fontAlgn="base" hangingPunct="0">
      <a:spcBef>
        <a:spcPct val="0"/>
      </a:spcBef>
      <a:spcAft>
        <a:spcPct val="0"/>
      </a:spcAft>
      <a:defRPr sz="24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4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4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4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400" kern="1200">
        <a:solidFill>
          <a:schemeClr val="tx1"/>
        </a:solidFill>
        <a:latin typeface="Times New Roman"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D0D0D"/>
    <a:srgbClr val="FFFFCC"/>
    <a:srgbClr val="F8FFB7"/>
    <a:srgbClr val="FFFFA9"/>
    <a:srgbClr val="FFCC66"/>
    <a:srgbClr val="CC0A0C"/>
    <a:srgbClr val="FFFFFF"/>
    <a:srgbClr val="9966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656" autoAdjust="0"/>
    <p:restoredTop sz="94692" autoAdjust="0"/>
  </p:normalViewPr>
  <p:slideViewPr>
    <p:cSldViewPr>
      <p:cViewPr>
        <p:scale>
          <a:sx n="72" d="100"/>
          <a:sy n="72" d="100"/>
        </p:scale>
        <p:origin x="-96" y="-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9" d="100"/>
        <a:sy n="89" d="100"/>
      </p:scale>
      <p:origin x="0" y="0"/>
    </p:cViewPr>
  </p:sorter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37" Type="http://schemas.openxmlformats.org/officeDocument/2006/relationships/slide" Target="slides/slide34.xml"/><Relationship Id="rId38" Type="http://schemas.openxmlformats.org/officeDocument/2006/relationships/slide" Target="slides/slide35.xml"/><Relationship Id="rId39" Type="http://schemas.openxmlformats.org/officeDocument/2006/relationships/slide" Target="slides/slide36.xml"/><Relationship Id="rId50" Type="http://schemas.openxmlformats.org/officeDocument/2006/relationships/slide" Target="slides/slide47.xml"/><Relationship Id="rId51" Type="http://schemas.openxmlformats.org/officeDocument/2006/relationships/slide" Target="slides/slide48.xml"/><Relationship Id="rId52" Type="http://schemas.openxmlformats.org/officeDocument/2006/relationships/slide" Target="slides/slide49.xml"/><Relationship Id="rId53" Type="http://schemas.openxmlformats.org/officeDocument/2006/relationships/slide" Target="slides/slide50.xml"/><Relationship Id="rId54" Type="http://schemas.openxmlformats.org/officeDocument/2006/relationships/slide" Target="slides/slide51.xml"/><Relationship Id="rId55" Type="http://schemas.openxmlformats.org/officeDocument/2006/relationships/slide" Target="slides/slide52.xml"/><Relationship Id="rId56" Type="http://schemas.openxmlformats.org/officeDocument/2006/relationships/slide" Target="slides/slide53.xml"/><Relationship Id="rId57" Type="http://schemas.openxmlformats.org/officeDocument/2006/relationships/slide" Target="slides/slide54.xml"/><Relationship Id="rId58" Type="http://schemas.openxmlformats.org/officeDocument/2006/relationships/slide" Target="slides/slide55.xml"/><Relationship Id="rId59" Type="http://schemas.openxmlformats.org/officeDocument/2006/relationships/slide" Target="slides/slide56.xml"/><Relationship Id="rId70" Type="http://schemas.openxmlformats.org/officeDocument/2006/relationships/slide" Target="slides/slide67.xml"/><Relationship Id="rId71" Type="http://schemas.openxmlformats.org/officeDocument/2006/relationships/slide" Target="slides/slide68.xml"/><Relationship Id="rId72" Type="http://schemas.openxmlformats.org/officeDocument/2006/relationships/slide" Target="slides/slide69.xml"/><Relationship Id="rId73" Type="http://schemas.openxmlformats.org/officeDocument/2006/relationships/slide" Target="slides/slide70.xml"/><Relationship Id="rId74" Type="http://schemas.openxmlformats.org/officeDocument/2006/relationships/slide" Target="slides/slide71.xml"/><Relationship Id="rId75" Type="http://schemas.openxmlformats.org/officeDocument/2006/relationships/slide" Target="slides/slide72.xml"/><Relationship Id="rId76" Type="http://schemas.openxmlformats.org/officeDocument/2006/relationships/slide" Target="slides/slide73.xml"/><Relationship Id="rId77" Type="http://schemas.openxmlformats.org/officeDocument/2006/relationships/slide" Target="slides/slide74.xml"/><Relationship Id="rId78" Type="http://schemas.openxmlformats.org/officeDocument/2006/relationships/slide" Target="slides/slide75.xml"/><Relationship Id="rId79" Type="http://schemas.openxmlformats.org/officeDocument/2006/relationships/slide" Target="slides/slide76.xml"/><Relationship Id="rId90" Type="http://schemas.openxmlformats.org/officeDocument/2006/relationships/presProps" Target="presProps.xml"/><Relationship Id="rId91" Type="http://schemas.openxmlformats.org/officeDocument/2006/relationships/viewProps" Target="viewProps.xml"/><Relationship Id="rId92" Type="http://schemas.openxmlformats.org/officeDocument/2006/relationships/theme" Target="theme/theme1.xml"/><Relationship Id="rId93" Type="http://schemas.openxmlformats.org/officeDocument/2006/relationships/tableStyles" Target="tableStyles.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40" Type="http://schemas.openxmlformats.org/officeDocument/2006/relationships/slide" Target="slides/slide37.xml"/><Relationship Id="rId41" Type="http://schemas.openxmlformats.org/officeDocument/2006/relationships/slide" Target="slides/slide38.xml"/><Relationship Id="rId42" Type="http://schemas.openxmlformats.org/officeDocument/2006/relationships/slide" Target="slides/slide39.xml"/><Relationship Id="rId43" Type="http://schemas.openxmlformats.org/officeDocument/2006/relationships/slide" Target="slides/slide40.xml"/><Relationship Id="rId44" Type="http://schemas.openxmlformats.org/officeDocument/2006/relationships/slide" Target="slides/slide41.xml"/><Relationship Id="rId45" Type="http://schemas.openxmlformats.org/officeDocument/2006/relationships/slide" Target="slides/slide42.xml"/><Relationship Id="rId46" Type="http://schemas.openxmlformats.org/officeDocument/2006/relationships/slide" Target="slides/slide43.xml"/><Relationship Id="rId47" Type="http://schemas.openxmlformats.org/officeDocument/2006/relationships/slide" Target="slides/slide44.xml"/><Relationship Id="rId48" Type="http://schemas.openxmlformats.org/officeDocument/2006/relationships/slide" Target="slides/slide45.xml"/><Relationship Id="rId49" Type="http://schemas.openxmlformats.org/officeDocument/2006/relationships/slide" Target="slides/slide46.xml"/><Relationship Id="rId60" Type="http://schemas.openxmlformats.org/officeDocument/2006/relationships/slide" Target="slides/slide57.xml"/><Relationship Id="rId61" Type="http://schemas.openxmlformats.org/officeDocument/2006/relationships/slide" Target="slides/slide58.xml"/><Relationship Id="rId62" Type="http://schemas.openxmlformats.org/officeDocument/2006/relationships/slide" Target="slides/slide59.xml"/><Relationship Id="rId63" Type="http://schemas.openxmlformats.org/officeDocument/2006/relationships/slide" Target="slides/slide60.xml"/><Relationship Id="rId64" Type="http://schemas.openxmlformats.org/officeDocument/2006/relationships/slide" Target="slides/slide61.xml"/><Relationship Id="rId65" Type="http://schemas.openxmlformats.org/officeDocument/2006/relationships/slide" Target="slides/slide62.xml"/><Relationship Id="rId66" Type="http://schemas.openxmlformats.org/officeDocument/2006/relationships/slide" Target="slides/slide63.xml"/><Relationship Id="rId67" Type="http://schemas.openxmlformats.org/officeDocument/2006/relationships/slide" Target="slides/slide64.xml"/><Relationship Id="rId68" Type="http://schemas.openxmlformats.org/officeDocument/2006/relationships/slide" Target="slides/slide65.xml"/><Relationship Id="rId69" Type="http://schemas.openxmlformats.org/officeDocument/2006/relationships/slide" Target="slides/slide66.xml"/><Relationship Id="rId80" Type="http://schemas.openxmlformats.org/officeDocument/2006/relationships/slide" Target="slides/slide77.xml"/><Relationship Id="rId81" Type="http://schemas.openxmlformats.org/officeDocument/2006/relationships/slide" Target="slides/slide78.xml"/><Relationship Id="rId82" Type="http://schemas.openxmlformats.org/officeDocument/2006/relationships/slide" Target="slides/slide79.xml"/><Relationship Id="rId83" Type="http://schemas.openxmlformats.org/officeDocument/2006/relationships/slide" Target="slides/slide80.xml"/><Relationship Id="rId84" Type="http://schemas.openxmlformats.org/officeDocument/2006/relationships/slide" Target="slides/slide81.xml"/><Relationship Id="rId85" Type="http://schemas.openxmlformats.org/officeDocument/2006/relationships/slide" Target="slides/slide82.xml"/><Relationship Id="rId86" Type="http://schemas.openxmlformats.org/officeDocument/2006/relationships/slide" Target="slides/slide83.xml"/><Relationship Id="rId87" Type="http://schemas.openxmlformats.org/officeDocument/2006/relationships/notesMaster" Target="notesMasters/notesMaster1.xml"/><Relationship Id="rId88" Type="http://schemas.openxmlformats.org/officeDocument/2006/relationships/handoutMaster" Target="handoutMasters/handoutMaster1.xml"/><Relationship Id="rId89" Type="http://schemas.openxmlformats.org/officeDocument/2006/relationships/printerSettings" Target="printerSettings/printerSettings1.bin"/></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970" name="Rectangle 2"/>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l">
              <a:defRPr sz="1200">
                <a:latin typeface="Times" charset="0"/>
                <a:ea typeface="+mn-ea"/>
                <a:cs typeface="+mn-cs"/>
              </a:defRPr>
            </a:lvl1pPr>
          </a:lstStyle>
          <a:p>
            <a:pPr>
              <a:defRPr/>
            </a:pPr>
            <a:endParaRPr lang="en-US"/>
          </a:p>
        </p:txBody>
      </p:sp>
      <p:sp>
        <p:nvSpPr>
          <p:cNvPr id="83971" name="Rectangle 3"/>
          <p:cNvSpPr>
            <a:spLocks noGrp="1" noChangeArrowheads="1"/>
          </p:cNvSpPr>
          <p:nvPr>
            <p:ph type="dt" sz="quarter"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a:defRPr sz="1200">
                <a:latin typeface="Times" charset="0"/>
                <a:ea typeface="+mn-ea"/>
                <a:cs typeface="+mn-cs"/>
              </a:defRPr>
            </a:lvl1pPr>
          </a:lstStyle>
          <a:p>
            <a:pPr>
              <a:defRPr/>
            </a:pPr>
            <a:endParaRPr lang="en-US"/>
          </a:p>
        </p:txBody>
      </p:sp>
      <p:sp>
        <p:nvSpPr>
          <p:cNvPr id="83972" name="Rectangle 4"/>
          <p:cNvSpPr>
            <a:spLocks noGrp="1" noChangeArrowheads="1"/>
          </p:cNvSpPr>
          <p:nvPr>
            <p:ph type="ftr" sz="quarter" idx="2"/>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l">
              <a:defRPr sz="1200">
                <a:latin typeface="Times" charset="0"/>
                <a:ea typeface="+mn-ea"/>
                <a:cs typeface="+mn-cs"/>
              </a:defRPr>
            </a:lvl1pPr>
          </a:lstStyle>
          <a:p>
            <a:pPr>
              <a:defRPr/>
            </a:pPr>
            <a:endParaRPr lang="en-US"/>
          </a:p>
        </p:txBody>
      </p:sp>
      <p:sp>
        <p:nvSpPr>
          <p:cNvPr id="83973" name="Rectangle 5"/>
          <p:cNvSpPr>
            <a:spLocks noGrp="1" noChangeArrowheads="1"/>
          </p:cNvSpPr>
          <p:nvPr>
            <p:ph type="sldNum" sz="quarter" idx="3"/>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a:defRPr sz="1200">
                <a:latin typeface="Times" charset="0"/>
              </a:defRPr>
            </a:lvl1pPr>
          </a:lstStyle>
          <a:p>
            <a:pPr>
              <a:defRPr/>
            </a:pPr>
            <a:fld id="{873BAC10-6CF4-BD4D-B8FC-A748BC84C6E1}" type="slidenum">
              <a:rPr lang="en-US"/>
              <a:pPr>
                <a:defRPr/>
              </a:pPr>
              <a:t>‹#›</a:t>
            </a:fld>
            <a:endParaRPr lang="en-US"/>
          </a:p>
        </p:txBody>
      </p:sp>
    </p:spTree>
    <p:extLst>
      <p:ext uri="{BB962C8B-B14F-4D97-AF65-F5344CB8AC3E}">
        <p14:creationId xmlns:p14="http://schemas.microsoft.com/office/powerpoint/2010/main" val="41208405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946615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0.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9698" name="Rectangle 3"/>
          <p:cNvSpPr>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1746" name="Rectangle 3"/>
          <p:cNvSpPr>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10594" name="Rectangle 3"/>
          <p:cNvSpPr>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20728087"/>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47985247"/>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605713264"/>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D5A69E6B-C78A-AB4D-B0E3-E8B86D30D9E8}" type="datetimeFigureOut">
              <a:rPr lang="en-US"/>
              <a:pPr>
                <a:defRPr/>
              </a:pPr>
              <a:t>5/11/13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CB6C4FF8-93AA-824F-B5CB-0DE1FB90B9D4}" type="slidenum">
              <a:rPr lang="en-US"/>
              <a:pPr>
                <a:defRPr/>
              </a:pPr>
              <a:t>‹#›</a:t>
            </a:fld>
            <a:endParaRPr lang="en-US"/>
          </a:p>
        </p:txBody>
      </p:sp>
    </p:spTree>
    <p:extLst>
      <p:ext uri="{BB962C8B-B14F-4D97-AF65-F5344CB8AC3E}">
        <p14:creationId xmlns:p14="http://schemas.microsoft.com/office/powerpoint/2010/main" val="15094728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81E71E14-CB1A-C340-A5EA-6D621487B8C8}" type="datetimeFigureOut">
              <a:rPr lang="en-US"/>
              <a:pPr>
                <a:defRPr/>
              </a:pPr>
              <a:t>5/11/13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CA09871B-3BC2-AA4B-A2C9-E910B795C91B}" type="slidenum">
              <a:rPr lang="en-US"/>
              <a:pPr>
                <a:defRPr/>
              </a:pPr>
              <a:t>‹#›</a:t>
            </a:fld>
            <a:endParaRPr lang="en-US"/>
          </a:p>
        </p:txBody>
      </p:sp>
    </p:spTree>
    <p:extLst>
      <p:ext uri="{BB962C8B-B14F-4D97-AF65-F5344CB8AC3E}">
        <p14:creationId xmlns:p14="http://schemas.microsoft.com/office/powerpoint/2010/main" val="37449532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0CE25EE0-BB21-D941-BD38-A3A9E9BFFCAA}" type="datetimeFigureOut">
              <a:rPr lang="en-US"/>
              <a:pPr>
                <a:defRPr/>
              </a:pPr>
              <a:t>5/11/13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373812B3-9B26-F145-81C7-3761840950B3}" type="slidenum">
              <a:rPr lang="en-US"/>
              <a:pPr>
                <a:defRPr/>
              </a:pPr>
              <a:t>‹#›</a:t>
            </a:fld>
            <a:endParaRPr lang="en-US"/>
          </a:p>
        </p:txBody>
      </p:sp>
    </p:spTree>
    <p:extLst>
      <p:ext uri="{BB962C8B-B14F-4D97-AF65-F5344CB8AC3E}">
        <p14:creationId xmlns:p14="http://schemas.microsoft.com/office/powerpoint/2010/main" val="21767209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a:defRPr/>
            </a:lvl1pPr>
          </a:lstStyle>
          <a:p>
            <a:pPr>
              <a:defRPr/>
            </a:pPr>
            <a:fld id="{63A20FF6-228D-244F-916D-E5E4B5F1AADE}" type="datetimeFigureOut">
              <a:rPr lang="en-US"/>
              <a:pPr>
                <a:defRPr/>
              </a:pPr>
              <a:t>5/11/13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D37AB984-FE7B-3B41-889D-7E743E553697}" type="slidenum">
              <a:rPr lang="en-US"/>
              <a:pPr>
                <a:defRPr/>
              </a:pPr>
              <a:t>‹#›</a:t>
            </a:fld>
            <a:endParaRPr lang="en-US"/>
          </a:p>
        </p:txBody>
      </p:sp>
    </p:spTree>
    <p:extLst>
      <p:ext uri="{BB962C8B-B14F-4D97-AF65-F5344CB8AC3E}">
        <p14:creationId xmlns:p14="http://schemas.microsoft.com/office/powerpoint/2010/main" val="13858037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lvl1pPr>
              <a:defRPr/>
            </a:lvl1pPr>
          </a:lstStyle>
          <a:p>
            <a:pPr>
              <a:defRPr/>
            </a:pPr>
            <a:fld id="{A8D33AD4-CD14-1F4B-A9CB-38BAA2D25F09}" type="datetimeFigureOut">
              <a:rPr lang="en-US"/>
              <a:pPr>
                <a:defRPr/>
              </a:pPr>
              <a:t>5/11/13</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C9388CA6-CB3C-1B47-B0E3-28FBCD05010B}" type="slidenum">
              <a:rPr lang="en-US"/>
              <a:pPr>
                <a:defRPr/>
              </a:pPr>
              <a:t>‹#›</a:t>
            </a:fld>
            <a:endParaRPr lang="en-US"/>
          </a:p>
        </p:txBody>
      </p:sp>
    </p:spTree>
    <p:extLst>
      <p:ext uri="{BB962C8B-B14F-4D97-AF65-F5344CB8AC3E}">
        <p14:creationId xmlns:p14="http://schemas.microsoft.com/office/powerpoint/2010/main" val="40946007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a:defRPr/>
            </a:lvl1pPr>
          </a:lstStyle>
          <a:p>
            <a:pPr>
              <a:defRPr/>
            </a:pPr>
            <a:fld id="{78831803-D18A-A040-9D71-AD0A5D03AF66}" type="datetimeFigureOut">
              <a:rPr lang="en-US"/>
              <a:pPr>
                <a:defRPr/>
              </a:pPr>
              <a:t>5/11/13</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FAFAFEAD-1B8C-5F4A-B023-355726D28830}" type="slidenum">
              <a:rPr lang="en-US"/>
              <a:pPr>
                <a:defRPr/>
              </a:pPr>
              <a:t>‹#›</a:t>
            </a:fld>
            <a:endParaRPr lang="en-US"/>
          </a:p>
        </p:txBody>
      </p:sp>
    </p:spTree>
    <p:extLst>
      <p:ext uri="{BB962C8B-B14F-4D97-AF65-F5344CB8AC3E}">
        <p14:creationId xmlns:p14="http://schemas.microsoft.com/office/powerpoint/2010/main" val="2357067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a:defRPr/>
            </a:lvl1pPr>
          </a:lstStyle>
          <a:p>
            <a:pPr>
              <a:defRPr/>
            </a:pPr>
            <a:fld id="{9BC2A24F-8597-AB43-988C-09EB50160BE9}" type="datetimeFigureOut">
              <a:rPr lang="en-US"/>
              <a:pPr>
                <a:defRPr/>
              </a:pPr>
              <a:t>5/11/13</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E0B4FC45-F942-3C4B-ACD4-E5B82879CE5B}" type="slidenum">
              <a:rPr lang="en-US"/>
              <a:pPr>
                <a:defRPr/>
              </a:pPr>
              <a:t>‹#›</a:t>
            </a:fld>
            <a:endParaRPr lang="en-US"/>
          </a:p>
        </p:txBody>
      </p:sp>
    </p:spTree>
    <p:extLst>
      <p:ext uri="{BB962C8B-B14F-4D97-AF65-F5344CB8AC3E}">
        <p14:creationId xmlns:p14="http://schemas.microsoft.com/office/powerpoint/2010/main" val="20976349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a:defRPr/>
            </a:lvl1pPr>
          </a:lstStyle>
          <a:p>
            <a:pPr>
              <a:defRPr/>
            </a:pPr>
            <a:fld id="{6871D356-3372-004A-A50F-33F115C288AD}" type="datetimeFigureOut">
              <a:rPr lang="en-US"/>
              <a:pPr>
                <a:defRPr/>
              </a:pPr>
              <a:t>5/11/13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CAF6EC1D-0195-EC47-88F8-108A697D0807}" type="slidenum">
              <a:rPr lang="en-US"/>
              <a:pPr>
                <a:defRPr/>
              </a:pPr>
              <a:t>‹#›</a:t>
            </a:fld>
            <a:endParaRPr lang="en-US"/>
          </a:p>
        </p:txBody>
      </p:sp>
    </p:spTree>
    <p:extLst>
      <p:ext uri="{BB962C8B-B14F-4D97-AF65-F5344CB8AC3E}">
        <p14:creationId xmlns:p14="http://schemas.microsoft.com/office/powerpoint/2010/main" val="32402734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547480663"/>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a:defRPr/>
            </a:lvl1pPr>
          </a:lstStyle>
          <a:p>
            <a:pPr>
              <a:defRPr/>
            </a:pPr>
            <a:fld id="{55207FE2-88CB-7744-8875-36325658A55D}" type="datetimeFigureOut">
              <a:rPr lang="en-US"/>
              <a:pPr>
                <a:defRPr/>
              </a:pPr>
              <a:t>5/11/13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4E41C72C-5764-3A4B-BCA4-7860BFC4833B}" type="slidenum">
              <a:rPr lang="en-US"/>
              <a:pPr>
                <a:defRPr/>
              </a:pPr>
              <a:t>‹#›</a:t>
            </a:fld>
            <a:endParaRPr lang="en-US"/>
          </a:p>
        </p:txBody>
      </p:sp>
    </p:spTree>
    <p:extLst>
      <p:ext uri="{BB962C8B-B14F-4D97-AF65-F5344CB8AC3E}">
        <p14:creationId xmlns:p14="http://schemas.microsoft.com/office/powerpoint/2010/main" val="34611641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6E20CB84-D37B-ED44-91B0-C5FD8A2E73E6}" type="datetimeFigureOut">
              <a:rPr lang="en-US"/>
              <a:pPr>
                <a:defRPr/>
              </a:pPr>
              <a:t>5/11/13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28F2A780-3035-4141-AD0D-69A2110C2F31}" type="slidenum">
              <a:rPr lang="en-US"/>
              <a:pPr>
                <a:defRPr/>
              </a:pPr>
              <a:t>‹#›</a:t>
            </a:fld>
            <a:endParaRPr lang="en-US"/>
          </a:p>
        </p:txBody>
      </p:sp>
    </p:spTree>
    <p:extLst>
      <p:ext uri="{BB962C8B-B14F-4D97-AF65-F5344CB8AC3E}">
        <p14:creationId xmlns:p14="http://schemas.microsoft.com/office/powerpoint/2010/main" val="367659143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D0D0CA8C-D5EB-CF4D-85FE-48B0EF92A79B}" type="datetimeFigureOut">
              <a:rPr lang="en-US"/>
              <a:pPr>
                <a:defRPr/>
              </a:pPr>
              <a:t>5/11/13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E6888213-D5DC-E14E-9959-6FBA98E46C31}" type="slidenum">
              <a:rPr lang="en-US"/>
              <a:pPr>
                <a:defRPr/>
              </a:pPr>
              <a:t>‹#›</a:t>
            </a:fld>
            <a:endParaRPr lang="en-US"/>
          </a:p>
        </p:txBody>
      </p:sp>
    </p:spTree>
    <p:extLst>
      <p:ext uri="{BB962C8B-B14F-4D97-AF65-F5344CB8AC3E}">
        <p14:creationId xmlns:p14="http://schemas.microsoft.com/office/powerpoint/2010/main" val="32947380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6E8F7EBB-9060-8645-A583-7E2397395E9B}" type="datetimeFigureOut">
              <a:rPr lang="en-US"/>
              <a:pPr>
                <a:defRPr/>
              </a:pPr>
              <a:t>5/11/13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151B2F50-8B58-824F-AD2F-D46020ED18DD}" type="slidenum">
              <a:rPr lang="en-US"/>
              <a:pPr>
                <a:defRPr/>
              </a:pPr>
              <a:t>‹#›</a:t>
            </a:fld>
            <a:endParaRPr lang="en-US"/>
          </a:p>
        </p:txBody>
      </p:sp>
    </p:spTree>
    <p:extLst>
      <p:ext uri="{BB962C8B-B14F-4D97-AF65-F5344CB8AC3E}">
        <p14:creationId xmlns:p14="http://schemas.microsoft.com/office/powerpoint/2010/main" val="19074143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37A59302-C1B4-F643-8A01-DD098F83DCF4}" type="datetimeFigureOut">
              <a:rPr lang="en-US"/>
              <a:pPr>
                <a:defRPr/>
              </a:pPr>
              <a:t>5/11/13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C5861933-263F-D64E-A61C-7C770854FD86}" type="slidenum">
              <a:rPr lang="en-US"/>
              <a:pPr>
                <a:defRPr/>
              </a:pPr>
              <a:t>‹#›</a:t>
            </a:fld>
            <a:endParaRPr lang="en-US"/>
          </a:p>
        </p:txBody>
      </p:sp>
    </p:spTree>
    <p:extLst>
      <p:ext uri="{BB962C8B-B14F-4D97-AF65-F5344CB8AC3E}">
        <p14:creationId xmlns:p14="http://schemas.microsoft.com/office/powerpoint/2010/main" val="14254612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99E6D8AB-BCD2-A647-A378-B9B2ED2F1F8C}" type="datetimeFigureOut">
              <a:rPr lang="en-US"/>
              <a:pPr>
                <a:defRPr/>
              </a:pPr>
              <a:t>5/11/13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7EEC7BDA-C8CC-E340-9CAC-91B8111AD2CC}" type="slidenum">
              <a:rPr lang="en-US"/>
              <a:pPr>
                <a:defRPr/>
              </a:pPr>
              <a:t>‹#›</a:t>
            </a:fld>
            <a:endParaRPr lang="en-US"/>
          </a:p>
        </p:txBody>
      </p:sp>
    </p:spTree>
    <p:extLst>
      <p:ext uri="{BB962C8B-B14F-4D97-AF65-F5344CB8AC3E}">
        <p14:creationId xmlns:p14="http://schemas.microsoft.com/office/powerpoint/2010/main" val="3365206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a:defRPr/>
            </a:lvl1pPr>
          </a:lstStyle>
          <a:p>
            <a:pPr>
              <a:defRPr/>
            </a:pPr>
            <a:fld id="{4F60FF17-2946-2745-96A9-3D2C322E9D9B}" type="datetimeFigureOut">
              <a:rPr lang="en-US"/>
              <a:pPr>
                <a:defRPr/>
              </a:pPr>
              <a:t>5/11/13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06EE64F2-0457-9F46-AF0C-6E3A7B241F77}" type="slidenum">
              <a:rPr lang="en-US"/>
              <a:pPr>
                <a:defRPr/>
              </a:pPr>
              <a:t>‹#›</a:t>
            </a:fld>
            <a:endParaRPr lang="en-US"/>
          </a:p>
        </p:txBody>
      </p:sp>
    </p:spTree>
    <p:extLst>
      <p:ext uri="{BB962C8B-B14F-4D97-AF65-F5344CB8AC3E}">
        <p14:creationId xmlns:p14="http://schemas.microsoft.com/office/powerpoint/2010/main" val="29168798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lvl1pPr>
              <a:defRPr/>
            </a:lvl1pPr>
          </a:lstStyle>
          <a:p>
            <a:pPr>
              <a:defRPr/>
            </a:pPr>
            <a:fld id="{A666A6F8-C60F-4940-AA15-93EBD388CDBC}" type="datetimeFigureOut">
              <a:rPr lang="en-US"/>
              <a:pPr>
                <a:defRPr/>
              </a:pPr>
              <a:t>5/11/13</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A03A51AC-599C-DC48-B271-C02543AFF45F}" type="slidenum">
              <a:rPr lang="en-US"/>
              <a:pPr>
                <a:defRPr/>
              </a:pPr>
              <a:t>‹#›</a:t>
            </a:fld>
            <a:endParaRPr lang="en-US"/>
          </a:p>
        </p:txBody>
      </p:sp>
    </p:spTree>
    <p:extLst>
      <p:ext uri="{BB962C8B-B14F-4D97-AF65-F5344CB8AC3E}">
        <p14:creationId xmlns:p14="http://schemas.microsoft.com/office/powerpoint/2010/main" val="206330123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a:defRPr/>
            </a:lvl1pPr>
          </a:lstStyle>
          <a:p>
            <a:pPr>
              <a:defRPr/>
            </a:pPr>
            <a:fld id="{B9BB2FAE-B150-A449-BB1B-9A85F3A0FD05}" type="datetimeFigureOut">
              <a:rPr lang="en-US"/>
              <a:pPr>
                <a:defRPr/>
              </a:pPr>
              <a:t>5/11/13</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2E693169-BD00-2646-9278-98C6D39704CC}" type="slidenum">
              <a:rPr lang="en-US"/>
              <a:pPr>
                <a:defRPr/>
              </a:pPr>
              <a:t>‹#›</a:t>
            </a:fld>
            <a:endParaRPr lang="en-US"/>
          </a:p>
        </p:txBody>
      </p:sp>
    </p:spTree>
    <p:extLst>
      <p:ext uri="{BB962C8B-B14F-4D97-AF65-F5344CB8AC3E}">
        <p14:creationId xmlns:p14="http://schemas.microsoft.com/office/powerpoint/2010/main" val="336962404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a:defRPr/>
            </a:lvl1pPr>
          </a:lstStyle>
          <a:p>
            <a:pPr>
              <a:defRPr/>
            </a:pPr>
            <a:fld id="{DDABA974-E2B9-EF48-8E7A-491245BB66B9}" type="datetimeFigureOut">
              <a:rPr lang="en-US"/>
              <a:pPr>
                <a:defRPr/>
              </a:pPr>
              <a:t>5/11/13</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2F7F5101-8E13-9F44-A35F-F79EAAE9C113}" type="slidenum">
              <a:rPr lang="en-US"/>
              <a:pPr>
                <a:defRPr/>
              </a:pPr>
              <a:t>‹#›</a:t>
            </a:fld>
            <a:endParaRPr lang="en-US"/>
          </a:p>
        </p:txBody>
      </p:sp>
    </p:spTree>
    <p:extLst>
      <p:ext uri="{BB962C8B-B14F-4D97-AF65-F5344CB8AC3E}">
        <p14:creationId xmlns:p14="http://schemas.microsoft.com/office/powerpoint/2010/main" val="24438212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38449204"/>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a:defRPr/>
            </a:lvl1pPr>
          </a:lstStyle>
          <a:p>
            <a:pPr>
              <a:defRPr/>
            </a:pPr>
            <a:fld id="{32414134-2776-6048-918A-21559751D255}" type="datetimeFigureOut">
              <a:rPr lang="en-US"/>
              <a:pPr>
                <a:defRPr/>
              </a:pPr>
              <a:t>5/11/13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8FBA73BD-11E4-6748-97AC-4355CBAED719}" type="slidenum">
              <a:rPr lang="en-US"/>
              <a:pPr>
                <a:defRPr/>
              </a:pPr>
              <a:t>‹#›</a:t>
            </a:fld>
            <a:endParaRPr lang="en-US"/>
          </a:p>
        </p:txBody>
      </p:sp>
    </p:spTree>
    <p:extLst>
      <p:ext uri="{BB962C8B-B14F-4D97-AF65-F5344CB8AC3E}">
        <p14:creationId xmlns:p14="http://schemas.microsoft.com/office/powerpoint/2010/main" val="342123966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a:defRPr/>
            </a:lvl1pPr>
          </a:lstStyle>
          <a:p>
            <a:pPr>
              <a:defRPr/>
            </a:pPr>
            <a:fld id="{51A38367-E441-A44B-9384-E77FE770A92E}" type="datetimeFigureOut">
              <a:rPr lang="en-US"/>
              <a:pPr>
                <a:defRPr/>
              </a:pPr>
              <a:t>5/11/13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42919D87-EEDA-8542-BD64-D8202D68C1BE}" type="slidenum">
              <a:rPr lang="en-US"/>
              <a:pPr>
                <a:defRPr/>
              </a:pPr>
              <a:t>‹#›</a:t>
            </a:fld>
            <a:endParaRPr lang="en-US"/>
          </a:p>
        </p:txBody>
      </p:sp>
    </p:spTree>
    <p:extLst>
      <p:ext uri="{BB962C8B-B14F-4D97-AF65-F5344CB8AC3E}">
        <p14:creationId xmlns:p14="http://schemas.microsoft.com/office/powerpoint/2010/main" val="69231243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95499CD8-034C-4446-AA8B-507C8B852381}" type="datetimeFigureOut">
              <a:rPr lang="en-US"/>
              <a:pPr>
                <a:defRPr/>
              </a:pPr>
              <a:t>5/11/13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1ADFC7D3-91E9-6148-BA5E-38CADFA2B8E5}" type="slidenum">
              <a:rPr lang="en-US"/>
              <a:pPr>
                <a:defRPr/>
              </a:pPr>
              <a:t>‹#›</a:t>
            </a:fld>
            <a:endParaRPr lang="en-US"/>
          </a:p>
        </p:txBody>
      </p:sp>
    </p:spTree>
    <p:extLst>
      <p:ext uri="{BB962C8B-B14F-4D97-AF65-F5344CB8AC3E}">
        <p14:creationId xmlns:p14="http://schemas.microsoft.com/office/powerpoint/2010/main" val="171225629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D7859BE7-0B7F-0148-8A34-9B46B2DA63DF}" type="datetimeFigureOut">
              <a:rPr lang="en-US"/>
              <a:pPr>
                <a:defRPr/>
              </a:pPr>
              <a:t>5/11/13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1FF9EE7E-5A74-4E4C-AF25-54022D21807C}" type="slidenum">
              <a:rPr lang="en-US"/>
              <a:pPr>
                <a:defRPr/>
              </a:pPr>
              <a:t>‹#›</a:t>
            </a:fld>
            <a:endParaRPr lang="en-US"/>
          </a:p>
        </p:txBody>
      </p:sp>
    </p:spTree>
    <p:extLst>
      <p:ext uri="{BB962C8B-B14F-4D97-AF65-F5344CB8AC3E}">
        <p14:creationId xmlns:p14="http://schemas.microsoft.com/office/powerpoint/2010/main" val="15861254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96838223"/>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655646084"/>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08859331"/>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63680979"/>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69614921"/>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03099001"/>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3" Type="http://schemas.openxmlformats.org/officeDocument/2006/relationships/image" Target="../media/image2.jpe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3" Type="http://schemas.openxmlformats.org/officeDocument/2006/relationships/image" Target="../media/image2.jpeg"/><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ext Box 19"/>
          <p:cNvSpPr txBox="1">
            <a:spLocks noChangeArrowheads="1"/>
          </p:cNvSpPr>
          <p:nvPr/>
        </p:nvSpPr>
        <p:spPr bwMode="auto">
          <a:xfrm>
            <a:off x="631825" y="1668463"/>
            <a:ext cx="79787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algn="l">
              <a:defRPr/>
            </a:pPr>
            <a:endParaRPr lang="en-US" sz="3600" smtClean="0">
              <a:solidFill>
                <a:srgbClr val="FFFFFF"/>
              </a:solidFill>
              <a:latin typeface="B Frutiger Bold" charset="0"/>
            </a:endParaRPr>
          </a:p>
        </p:txBody>
      </p:sp>
      <p:sp>
        <p:nvSpPr>
          <p:cNvPr id="1027" name="Text Box 21"/>
          <p:cNvSpPr txBox="1">
            <a:spLocks noChangeArrowheads="1"/>
          </p:cNvSpPr>
          <p:nvPr/>
        </p:nvSpPr>
        <p:spPr bwMode="auto">
          <a:xfrm>
            <a:off x="593725" y="1530350"/>
            <a:ext cx="6254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algn="l">
              <a:defRPr/>
            </a:pPr>
            <a:endParaRPr lang="en-US" smtClean="0">
              <a:latin typeface="Times" charset="0"/>
            </a:endParaRPr>
          </a:p>
        </p:txBody>
      </p:sp>
      <p:sp>
        <p:nvSpPr>
          <p:cNvPr id="1028" name="Text Box 22"/>
          <p:cNvSpPr txBox="1">
            <a:spLocks noChangeArrowheads="1"/>
          </p:cNvSpPr>
          <p:nvPr/>
        </p:nvSpPr>
        <p:spPr bwMode="auto">
          <a:xfrm>
            <a:off x="555625" y="1744663"/>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algn="l">
              <a:spcBef>
                <a:spcPct val="50000"/>
              </a:spcBef>
              <a:defRPr/>
            </a:pPr>
            <a:endParaRPr lang="en-US" smtClean="0">
              <a:latin typeface="Times" charset="0"/>
            </a:endParaRPr>
          </a:p>
        </p:txBody>
      </p:sp>
      <p:sp>
        <p:nvSpPr>
          <p:cNvPr id="1029" name="Rectangle 35"/>
          <p:cNvSpPr>
            <a:spLocks noChangeArrowheads="1"/>
          </p:cNvSpPr>
          <p:nvPr userDrawn="1"/>
        </p:nvSpPr>
        <p:spPr bwMode="auto">
          <a:xfrm>
            <a:off x="685800" y="3810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b"/>
          <a:lstStyle/>
          <a:p>
            <a:pPr>
              <a:lnSpc>
                <a:spcPct val="110000"/>
              </a:lnSpc>
            </a:pPr>
            <a:endParaRPr lang="en-US" sz="4400" b="1" i="1">
              <a:latin typeface="BL Frutiger Black" charset="0"/>
            </a:endParaRPr>
          </a:p>
        </p:txBody>
      </p:sp>
    </p:spTree>
  </p:cSld>
  <p:clrMap bg1="dk2" tx1="lt1" bg2="dk1" tx2="lt2" accent1="accent1" accent2="accent2" accent3="accent3" accent4="accent4" accent5="accent5" accent6="accent6" hlink="hlink" folHlink="folHlink"/>
  <p:sldLayoutIdLst>
    <p:sldLayoutId id="2147483981" r:id="rId1"/>
    <p:sldLayoutId id="2147483982" r:id="rId2"/>
    <p:sldLayoutId id="2147483983" r:id="rId3"/>
    <p:sldLayoutId id="2147483984" r:id="rId4"/>
    <p:sldLayoutId id="2147483985" r:id="rId5"/>
    <p:sldLayoutId id="2147483986" r:id="rId6"/>
    <p:sldLayoutId id="2147483987" r:id="rId7"/>
    <p:sldLayoutId id="2147483988" r:id="rId8"/>
    <p:sldLayoutId id="2147483989" r:id="rId9"/>
    <p:sldLayoutId id="2147483990" r:id="rId10"/>
    <p:sldLayoutId id="2147483991" r:id="rId11"/>
  </p:sldLayoutIdLst>
  <p:transition xmlns:p14="http://schemas.microsoft.com/office/powerpoint/2010/main"/>
  <p:txStyles>
    <p:titleStyle>
      <a:lvl1pPr algn="ctr" rtl="0" eaLnBrk="0" fontAlgn="base" hangingPunct="0">
        <a:lnSpc>
          <a:spcPct val="110000"/>
        </a:lnSpc>
        <a:spcBef>
          <a:spcPct val="0"/>
        </a:spcBef>
        <a:spcAft>
          <a:spcPct val="0"/>
        </a:spcAft>
        <a:defRPr sz="4400" b="1" i="1">
          <a:solidFill>
            <a:schemeClr val="tx1"/>
          </a:solidFill>
          <a:latin typeface="+mj-lt"/>
          <a:ea typeface="ＭＳ Ｐゴシック" charset="0"/>
          <a:cs typeface="ＭＳ Ｐゴシック" charset="0"/>
        </a:defRPr>
      </a:lvl1pPr>
      <a:lvl2pPr algn="ctr" rtl="0" eaLnBrk="0" fontAlgn="base" hangingPunct="0">
        <a:lnSpc>
          <a:spcPct val="110000"/>
        </a:lnSpc>
        <a:spcBef>
          <a:spcPct val="0"/>
        </a:spcBef>
        <a:spcAft>
          <a:spcPct val="0"/>
        </a:spcAft>
        <a:defRPr sz="4400" b="1" i="1">
          <a:solidFill>
            <a:schemeClr val="tx1"/>
          </a:solidFill>
          <a:latin typeface="BL Frutiger Black" charset="0"/>
          <a:ea typeface="ＭＳ Ｐゴシック" charset="0"/>
          <a:cs typeface="ＭＳ Ｐゴシック" charset="0"/>
        </a:defRPr>
      </a:lvl2pPr>
      <a:lvl3pPr algn="ctr" rtl="0" eaLnBrk="0" fontAlgn="base" hangingPunct="0">
        <a:lnSpc>
          <a:spcPct val="110000"/>
        </a:lnSpc>
        <a:spcBef>
          <a:spcPct val="0"/>
        </a:spcBef>
        <a:spcAft>
          <a:spcPct val="0"/>
        </a:spcAft>
        <a:defRPr sz="4400" b="1" i="1">
          <a:solidFill>
            <a:schemeClr val="tx1"/>
          </a:solidFill>
          <a:latin typeface="BL Frutiger Black" charset="0"/>
          <a:ea typeface="ＭＳ Ｐゴシック" charset="0"/>
          <a:cs typeface="ＭＳ Ｐゴシック" charset="0"/>
        </a:defRPr>
      </a:lvl3pPr>
      <a:lvl4pPr algn="ctr" rtl="0" eaLnBrk="0" fontAlgn="base" hangingPunct="0">
        <a:lnSpc>
          <a:spcPct val="110000"/>
        </a:lnSpc>
        <a:spcBef>
          <a:spcPct val="0"/>
        </a:spcBef>
        <a:spcAft>
          <a:spcPct val="0"/>
        </a:spcAft>
        <a:defRPr sz="4400" b="1" i="1">
          <a:solidFill>
            <a:schemeClr val="tx1"/>
          </a:solidFill>
          <a:latin typeface="BL Frutiger Black" charset="0"/>
          <a:ea typeface="ＭＳ Ｐゴシック" charset="0"/>
          <a:cs typeface="ＭＳ Ｐゴシック" charset="0"/>
        </a:defRPr>
      </a:lvl4pPr>
      <a:lvl5pPr algn="ctr" rtl="0" eaLnBrk="0" fontAlgn="base" hangingPunct="0">
        <a:lnSpc>
          <a:spcPct val="110000"/>
        </a:lnSpc>
        <a:spcBef>
          <a:spcPct val="0"/>
        </a:spcBef>
        <a:spcAft>
          <a:spcPct val="0"/>
        </a:spcAft>
        <a:defRPr sz="4400" b="1" i="1">
          <a:solidFill>
            <a:schemeClr val="tx1"/>
          </a:solidFill>
          <a:latin typeface="BL Frutiger Black" charset="0"/>
          <a:ea typeface="ＭＳ Ｐゴシック" charset="0"/>
          <a:cs typeface="ＭＳ Ｐゴシック" charset="0"/>
        </a:defRPr>
      </a:lvl5pPr>
      <a:lvl6pPr marL="457200" algn="ctr" rtl="0" eaLnBrk="0" fontAlgn="base" hangingPunct="0">
        <a:lnSpc>
          <a:spcPct val="110000"/>
        </a:lnSpc>
        <a:spcBef>
          <a:spcPct val="0"/>
        </a:spcBef>
        <a:spcAft>
          <a:spcPct val="0"/>
        </a:spcAft>
        <a:defRPr sz="4400" b="1" i="1">
          <a:solidFill>
            <a:schemeClr val="tx1"/>
          </a:solidFill>
          <a:latin typeface="BL Frutiger Black" charset="0"/>
        </a:defRPr>
      </a:lvl6pPr>
      <a:lvl7pPr marL="914400" algn="ctr" rtl="0" eaLnBrk="0" fontAlgn="base" hangingPunct="0">
        <a:lnSpc>
          <a:spcPct val="110000"/>
        </a:lnSpc>
        <a:spcBef>
          <a:spcPct val="0"/>
        </a:spcBef>
        <a:spcAft>
          <a:spcPct val="0"/>
        </a:spcAft>
        <a:defRPr sz="4400" b="1" i="1">
          <a:solidFill>
            <a:schemeClr val="tx1"/>
          </a:solidFill>
          <a:latin typeface="BL Frutiger Black" charset="0"/>
        </a:defRPr>
      </a:lvl7pPr>
      <a:lvl8pPr marL="1371600" algn="ctr" rtl="0" eaLnBrk="0" fontAlgn="base" hangingPunct="0">
        <a:lnSpc>
          <a:spcPct val="110000"/>
        </a:lnSpc>
        <a:spcBef>
          <a:spcPct val="0"/>
        </a:spcBef>
        <a:spcAft>
          <a:spcPct val="0"/>
        </a:spcAft>
        <a:defRPr sz="4400" b="1" i="1">
          <a:solidFill>
            <a:schemeClr val="tx1"/>
          </a:solidFill>
          <a:latin typeface="BL Frutiger Black" charset="0"/>
        </a:defRPr>
      </a:lvl8pPr>
      <a:lvl9pPr marL="1828800" algn="ctr" rtl="0" eaLnBrk="0" fontAlgn="base" hangingPunct="0">
        <a:lnSpc>
          <a:spcPct val="110000"/>
        </a:lnSpc>
        <a:spcBef>
          <a:spcPct val="0"/>
        </a:spcBef>
        <a:spcAft>
          <a:spcPct val="0"/>
        </a:spcAft>
        <a:defRPr sz="4400" b="1" i="1">
          <a:solidFill>
            <a:schemeClr val="tx1"/>
          </a:solidFill>
          <a:latin typeface="BL Frutiger Black" charset="0"/>
        </a:defRPr>
      </a:lvl9pPr>
    </p:titleStyle>
    <p:bodyStyle>
      <a:lvl1pPr marL="342900" indent="-342900" algn="l" rtl="0" eaLnBrk="0" fontAlgn="base" hangingPunct="0">
        <a:spcBef>
          <a:spcPct val="20000"/>
        </a:spcBef>
        <a:spcAft>
          <a:spcPct val="0"/>
        </a:spcAft>
        <a:buClr>
          <a:schemeClr val="tx2"/>
        </a:buClr>
        <a:buChar char="•"/>
        <a:defRPr sz="3600">
          <a:solidFill>
            <a:srgbClr val="FFFFFF"/>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chemeClr val="tx2"/>
        </a:buClr>
        <a:buChar char="–"/>
        <a:defRPr sz="3200">
          <a:solidFill>
            <a:srgbClr val="FFFFFF"/>
          </a:solidFill>
          <a:latin typeface="+mn-lt"/>
          <a:ea typeface="ＭＳ Ｐゴシック" charset="-128"/>
        </a:defRPr>
      </a:lvl2pPr>
      <a:lvl3pPr marL="1143000" indent="-228600" algn="l" rtl="0" eaLnBrk="0" fontAlgn="base" hangingPunct="0">
        <a:spcBef>
          <a:spcPct val="20000"/>
        </a:spcBef>
        <a:spcAft>
          <a:spcPct val="0"/>
        </a:spcAft>
        <a:buClr>
          <a:schemeClr val="tx2"/>
        </a:buClr>
        <a:buChar char="•"/>
        <a:defRPr sz="2800">
          <a:solidFill>
            <a:srgbClr val="FFFFFF"/>
          </a:solidFill>
          <a:latin typeface="+mn-lt"/>
          <a:ea typeface="ＭＳ Ｐゴシック" charset="-128"/>
        </a:defRPr>
      </a:lvl3pPr>
      <a:lvl4pPr marL="1600200" indent="-228600" algn="l" rtl="0" eaLnBrk="0" fontAlgn="base" hangingPunct="0">
        <a:spcBef>
          <a:spcPct val="20000"/>
        </a:spcBef>
        <a:spcAft>
          <a:spcPct val="0"/>
        </a:spcAft>
        <a:buClr>
          <a:schemeClr val="tx2"/>
        </a:buClr>
        <a:buChar char="–"/>
        <a:defRPr sz="2400">
          <a:solidFill>
            <a:srgbClr val="FFFFFF"/>
          </a:solidFill>
          <a:latin typeface="+mn-lt"/>
          <a:ea typeface="ＭＳ Ｐゴシック" charset="-128"/>
        </a:defRPr>
      </a:lvl4pPr>
      <a:lvl5pPr marL="20574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5pPr>
      <a:lvl6pPr marL="25146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6pPr>
      <a:lvl7pPr marL="29718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7pPr>
      <a:lvl8pPr marL="34290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8pPr>
      <a:lvl9pPr marL="38862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6" descr="open Bible-ppt background darker.jp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
          <p:cNvSpPr>
            <a:spLocks noChangeArrowheads="1"/>
          </p:cNvSpPr>
          <p:nvPr userDrawn="1"/>
        </p:nvSpPr>
        <p:spPr bwMode="auto">
          <a:xfrm>
            <a:off x="-28575" y="0"/>
            <a:ext cx="9144000" cy="990600"/>
          </a:xfrm>
          <a:prstGeom prst="rect">
            <a:avLst/>
          </a:prstGeom>
          <a:noFill/>
          <a:ln w="9525">
            <a:noFill/>
            <a:miter lim="800000"/>
            <a:headEnd/>
            <a:tailEnd/>
          </a:ln>
          <a:effectLst/>
        </p:spPr>
        <p:txBody>
          <a:bodyPr lIns="92075" tIns="46038" rIns="92075" bIns="46038" anchor="b"/>
          <a:lstStyle/>
          <a:p>
            <a:pPr>
              <a:lnSpc>
                <a:spcPct val="110000"/>
              </a:lnSpc>
              <a:defRPr/>
            </a:pPr>
            <a:r>
              <a:rPr lang="en-US" sz="4400" b="1" dirty="0">
                <a:solidFill>
                  <a:srgbClr val="FFCC66"/>
                </a:solidFill>
                <a:effectLst>
                  <a:outerShdw blurRad="50800" dist="38100" dir="8100000" algn="tr" rotWithShape="0">
                    <a:prstClr val="black">
                      <a:alpha val="40000"/>
                    </a:prstClr>
                  </a:outerShdw>
                </a:effectLst>
                <a:latin typeface="BI Frutiger BoldItalic" charset="0"/>
              </a:rPr>
              <a:t>Luke 1:1-4</a:t>
            </a:r>
            <a:endParaRPr lang="en-US" sz="4400" b="1" i="1" dirty="0">
              <a:solidFill>
                <a:srgbClr val="FFCC66"/>
              </a:solidFill>
              <a:effectLst>
                <a:outerShdw blurRad="50800" dist="38100" dir="8100000" algn="tr" rotWithShape="0">
                  <a:prstClr val="black">
                    <a:alpha val="40000"/>
                  </a:prstClr>
                </a:outerShdw>
              </a:effectLst>
              <a:latin typeface="BL Frutiger Black" charset="0"/>
            </a:endParaRPr>
          </a:p>
        </p:txBody>
      </p:sp>
      <p:sp>
        <p:nvSpPr>
          <p:cNvPr id="9" name="Text Box 3"/>
          <p:cNvSpPr txBox="1">
            <a:spLocks noChangeArrowheads="1"/>
          </p:cNvSpPr>
          <p:nvPr userDrawn="1"/>
        </p:nvSpPr>
        <p:spPr bwMode="auto">
          <a:xfrm>
            <a:off x="733425" y="1120775"/>
            <a:ext cx="8229600"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37931725" indent="-37474525">
              <a:defRPr sz="2400">
                <a:solidFill>
                  <a:schemeClr val="tx1"/>
                </a:solidFill>
                <a:latin typeface="Times New Roman" charset="0"/>
                <a:ea typeface="ＭＳ Ｐゴシック" charset="0"/>
              </a:defRPr>
            </a:lvl2pPr>
            <a:lvl3pPr>
              <a:defRPr sz="2400">
                <a:solidFill>
                  <a:schemeClr val="tx1"/>
                </a:solidFill>
                <a:latin typeface="Times New Roman" charset="0"/>
                <a:ea typeface="ＭＳ Ｐゴシック" charset="0"/>
              </a:defRPr>
            </a:lvl3pPr>
            <a:lvl4pPr>
              <a:defRPr sz="2400">
                <a:solidFill>
                  <a:schemeClr val="tx1"/>
                </a:solidFill>
                <a:latin typeface="Times New Roman" charset="0"/>
                <a:ea typeface="ＭＳ Ｐゴシック" charset="0"/>
              </a:defRPr>
            </a:lvl4pPr>
            <a:lvl5pPr>
              <a:defRPr sz="2400">
                <a:solidFill>
                  <a:schemeClr val="tx1"/>
                </a:solidFill>
                <a:latin typeface="Times New Roman" charset="0"/>
                <a:ea typeface="ＭＳ Ｐゴシック" charset="0"/>
              </a:defRPr>
            </a:lvl5pPr>
            <a:lvl6pPr marL="457200" eaLnBrk="0" fontAlgn="base" hangingPunct="0">
              <a:spcBef>
                <a:spcPct val="0"/>
              </a:spcBef>
              <a:spcAft>
                <a:spcPct val="0"/>
              </a:spcAft>
              <a:defRPr sz="2400">
                <a:solidFill>
                  <a:schemeClr val="tx1"/>
                </a:solidFill>
                <a:latin typeface="Times New Roman" charset="0"/>
                <a:ea typeface="ＭＳ Ｐゴシック" charset="0"/>
              </a:defRPr>
            </a:lvl6pPr>
            <a:lvl7pPr marL="914400" eaLnBrk="0" fontAlgn="base" hangingPunct="0">
              <a:spcBef>
                <a:spcPct val="0"/>
              </a:spcBef>
              <a:spcAft>
                <a:spcPct val="0"/>
              </a:spcAft>
              <a:defRPr sz="2400">
                <a:solidFill>
                  <a:schemeClr val="tx1"/>
                </a:solidFill>
                <a:latin typeface="Times New Roman" charset="0"/>
                <a:ea typeface="ＭＳ Ｐゴシック" charset="0"/>
              </a:defRPr>
            </a:lvl7pPr>
            <a:lvl8pPr marL="1371600" eaLnBrk="0" fontAlgn="base" hangingPunct="0">
              <a:spcBef>
                <a:spcPct val="0"/>
              </a:spcBef>
              <a:spcAft>
                <a:spcPct val="0"/>
              </a:spcAft>
              <a:defRPr sz="2400">
                <a:solidFill>
                  <a:schemeClr val="tx1"/>
                </a:solidFill>
                <a:latin typeface="Times New Roman" charset="0"/>
                <a:ea typeface="ＭＳ Ｐゴシック" charset="0"/>
              </a:defRPr>
            </a:lvl8pPr>
            <a:lvl9pPr marL="1828800" eaLnBrk="0" fontAlgn="base" hangingPunct="0">
              <a:spcBef>
                <a:spcPct val="0"/>
              </a:spcBef>
              <a:spcAft>
                <a:spcPct val="0"/>
              </a:spcAft>
              <a:defRPr sz="2400">
                <a:solidFill>
                  <a:schemeClr val="tx1"/>
                </a:solidFill>
                <a:latin typeface="Times New Roman" charset="0"/>
                <a:ea typeface="ＭＳ Ｐゴシック" charset="0"/>
              </a:defRPr>
            </a:lvl9pPr>
          </a:lstStyle>
          <a:p>
            <a:pPr algn="l">
              <a:defRPr/>
            </a:pPr>
            <a:r>
              <a:rPr lang="en-US" sz="3200" dirty="0" smtClean="0">
                <a:solidFill>
                  <a:srgbClr val="FFFFCC"/>
                </a:solidFill>
                <a:latin typeface="Frutiger 57Cn" charset="0"/>
              </a:rPr>
              <a:t>1 Inasmuch as many have taken in hand to set in order a narrative of those things which have been fulfilled among us,</a:t>
            </a:r>
          </a:p>
          <a:p>
            <a:pPr algn="l">
              <a:defRPr/>
            </a:pPr>
            <a:r>
              <a:rPr lang="en-US" sz="3200" dirty="0" smtClean="0">
                <a:solidFill>
                  <a:srgbClr val="FFFFCC"/>
                </a:solidFill>
                <a:latin typeface="Frutiger 57Cn" charset="0"/>
              </a:rPr>
              <a:t>2 just as those who from the beginning were eyewitnesses and ministers of the word delivered them to us,</a:t>
            </a:r>
          </a:p>
          <a:p>
            <a:pPr algn="l">
              <a:defRPr/>
            </a:pPr>
            <a:r>
              <a:rPr lang="en-US" sz="3200" dirty="0" smtClean="0">
                <a:solidFill>
                  <a:srgbClr val="FFFFCC"/>
                </a:solidFill>
                <a:latin typeface="Frutiger 57Cn" charset="0"/>
              </a:rPr>
              <a:t>3 it seemed good to me also, having had perfect understanding of all things from the very first, to write to you an orderly account, most excellent </a:t>
            </a:r>
            <a:r>
              <a:rPr lang="en-US" sz="3200" dirty="0" err="1" smtClean="0">
                <a:solidFill>
                  <a:srgbClr val="FFFFCC"/>
                </a:solidFill>
                <a:latin typeface="Frutiger 57Cn" charset="0"/>
              </a:rPr>
              <a:t>Theophilus</a:t>
            </a:r>
            <a:r>
              <a:rPr lang="en-US" sz="3200" dirty="0" smtClean="0">
                <a:solidFill>
                  <a:srgbClr val="FFFFCC"/>
                </a:solidFill>
                <a:latin typeface="Frutiger 57Cn" charset="0"/>
              </a:rPr>
              <a:t>,</a:t>
            </a:r>
          </a:p>
        </p:txBody>
      </p:sp>
    </p:spTree>
  </p:cSld>
  <p:clrMap bg1="lt1" tx1="dk1" bg2="lt2" tx2="dk2" accent1="accent1" accent2="accent2" accent3="accent3" accent4="accent4" accent5="accent5" accent6="accent6" hlink="hlink" folHlink="folHlink"/>
  <p:sldLayoutIdLst>
    <p:sldLayoutId id="2147483992" r:id="rId1"/>
    <p:sldLayoutId id="2147483993" r:id="rId2"/>
    <p:sldLayoutId id="2147483994" r:id="rId3"/>
    <p:sldLayoutId id="2147483995" r:id="rId4"/>
    <p:sldLayoutId id="2147483996" r:id="rId5"/>
    <p:sldLayoutId id="2147483997" r:id="rId6"/>
    <p:sldLayoutId id="2147483998" r:id="rId7"/>
    <p:sldLayoutId id="2147483999" r:id="rId8"/>
    <p:sldLayoutId id="2147484000" r:id="rId9"/>
    <p:sldLayoutId id="2147484001" r:id="rId10"/>
    <p:sldLayoutId id="2147484002" r:id="rId1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4338" name="Picture 8" descr="open Bible-ppt background darker.jp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2"/>
          <p:cNvSpPr>
            <a:spLocks noChangeArrowheads="1"/>
          </p:cNvSpPr>
          <p:nvPr userDrawn="1"/>
        </p:nvSpPr>
        <p:spPr bwMode="auto">
          <a:xfrm>
            <a:off x="0" y="0"/>
            <a:ext cx="9144000" cy="990600"/>
          </a:xfrm>
          <a:prstGeom prst="rect">
            <a:avLst/>
          </a:prstGeom>
          <a:noFill/>
          <a:ln w="9525">
            <a:noFill/>
            <a:miter lim="800000"/>
            <a:headEnd/>
            <a:tailEnd/>
          </a:ln>
          <a:effectLst/>
        </p:spPr>
        <p:txBody>
          <a:bodyPr lIns="92075" tIns="46038" rIns="92075" bIns="46038" anchor="b"/>
          <a:lstStyle/>
          <a:p>
            <a:pPr>
              <a:lnSpc>
                <a:spcPct val="110000"/>
              </a:lnSpc>
              <a:defRPr/>
            </a:pPr>
            <a:r>
              <a:rPr lang="en-US" sz="4400" b="1" dirty="0">
                <a:solidFill>
                  <a:srgbClr val="FFCC66"/>
                </a:solidFill>
                <a:effectLst>
                  <a:outerShdw blurRad="50800" dist="38100" dir="8100000" algn="tr" rotWithShape="0">
                    <a:prstClr val="black">
                      <a:alpha val="40000"/>
                    </a:prstClr>
                  </a:outerShdw>
                </a:effectLst>
                <a:latin typeface="BI Frutiger BoldItalic" charset="0"/>
              </a:rPr>
              <a:t>Verse reference here</a:t>
            </a:r>
            <a:endParaRPr lang="en-US" sz="4400" b="1" i="1" dirty="0">
              <a:solidFill>
                <a:srgbClr val="FFCC66"/>
              </a:solidFill>
              <a:effectLst>
                <a:outerShdw blurRad="50800" dist="38100" dir="8100000" algn="tr" rotWithShape="0">
                  <a:prstClr val="black">
                    <a:alpha val="40000"/>
                  </a:prstClr>
                </a:outerShdw>
              </a:effectLst>
              <a:latin typeface="BL Frutiger Black" charset="0"/>
            </a:endParaRPr>
          </a:p>
        </p:txBody>
      </p:sp>
      <p:sp>
        <p:nvSpPr>
          <p:cNvPr id="11" name="Text Box 3"/>
          <p:cNvSpPr txBox="1">
            <a:spLocks noChangeArrowheads="1"/>
          </p:cNvSpPr>
          <p:nvPr userDrawn="1"/>
        </p:nvSpPr>
        <p:spPr bwMode="auto">
          <a:xfrm>
            <a:off x="762000" y="1120775"/>
            <a:ext cx="8229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37931725" indent="-37474525">
              <a:defRPr sz="2400">
                <a:solidFill>
                  <a:schemeClr val="tx1"/>
                </a:solidFill>
                <a:latin typeface="Times New Roman" charset="0"/>
                <a:ea typeface="ＭＳ Ｐゴシック" charset="0"/>
              </a:defRPr>
            </a:lvl2pPr>
            <a:lvl3pPr>
              <a:defRPr sz="2400">
                <a:solidFill>
                  <a:schemeClr val="tx1"/>
                </a:solidFill>
                <a:latin typeface="Times New Roman" charset="0"/>
                <a:ea typeface="ＭＳ Ｐゴシック" charset="0"/>
              </a:defRPr>
            </a:lvl3pPr>
            <a:lvl4pPr>
              <a:defRPr sz="2400">
                <a:solidFill>
                  <a:schemeClr val="tx1"/>
                </a:solidFill>
                <a:latin typeface="Times New Roman" charset="0"/>
                <a:ea typeface="ＭＳ Ｐゴシック" charset="0"/>
              </a:defRPr>
            </a:lvl4pPr>
            <a:lvl5pPr>
              <a:defRPr sz="2400">
                <a:solidFill>
                  <a:schemeClr val="tx1"/>
                </a:solidFill>
                <a:latin typeface="Times New Roman" charset="0"/>
                <a:ea typeface="ＭＳ Ｐゴシック" charset="0"/>
              </a:defRPr>
            </a:lvl5pPr>
            <a:lvl6pPr marL="457200" eaLnBrk="0" fontAlgn="base" hangingPunct="0">
              <a:spcBef>
                <a:spcPct val="0"/>
              </a:spcBef>
              <a:spcAft>
                <a:spcPct val="0"/>
              </a:spcAft>
              <a:defRPr sz="2400">
                <a:solidFill>
                  <a:schemeClr val="tx1"/>
                </a:solidFill>
                <a:latin typeface="Times New Roman" charset="0"/>
                <a:ea typeface="ＭＳ Ｐゴシック" charset="0"/>
              </a:defRPr>
            </a:lvl6pPr>
            <a:lvl7pPr marL="914400" eaLnBrk="0" fontAlgn="base" hangingPunct="0">
              <a:spcBef>
                <a:spcPct val="0"/>
              </a:spcBef>
              <a:spcAft>
                <a:spcPct val="0"/>
              </a:spcAft>
              <a:defRPr sz="2400">
                <a:solidFill>
                  <a:schemeClr val="tx1"/>
                </a:solidFill>
                <a:latin typeface="Times New Roman" charset="0"/>
                <a:ea typeface="ＭＳ Ｐゴシック" charset="0"/>
              </a:defRPr>
            </a:lvl7pPr>
            <a:lvl8pPr marL="1371600" eaLnBrk="0" fontAlgn="base" hangingPunct="0">
              <a:spcBef>
                <a:spcPct val="0"/>
              </a:spcBef>
              <a:spcAft>
                <a:spcPct val="0"/>
              </a:spcAft>
              <a:defRPr sz="2400">
                <a:solidFill>
                  <a:schemeClr val="tx1"/>
                </a:solidFill>
                <a:latin typeface="Times New Roman" charset="0"/>
                <a:ea typeface="ＭＳ Ｐゴシック" charset="0"/>
              </a:defRPr>
            </a:lvl8pPr>
            <a:lvl9pPr marL="1828800" eaLnBrk="0" fontAlgn="base" hangingPunct="0">
              <a:spcBef>
                <a:spcPct val="0"/>
              </a:spcBef>
              <a:spcAft>
                <a:spcPct val="0"/>
              </a:spcAft>
              <a:defRPr sz="2400">
                <a:solidFill>
                  <a:schemeClr val="tx1"/>
                </a:solidFill>
                <a:latin typeface="Times New Roman" charset="0"/>
                <a:ea typeface="ＭＳ Ｐゴシック" charset="0"/>
              </a:defRPr>
            </a:lvl9pPr>
          </a:lstStyle>
          <a:p>
            <a:pPr algn="l">
              <a:defRPr/>
            </a:pPr>
            <a:r>
              <a:rPr lang="en-US" sz="3200" dirty="0" smtClean="0">
                <a:solidFill>
                  <a:srgbClr val="FFFFCC"/>
                </a:solidFill>
                <a:latin typeface="Frutiger 57Cn" charset="0"/>
              </a:rPr>
              <a:t>1 verses here</a:t>
            </a:r>
          </a:p>
        </p:txBody>
      </p:sp>
    </p:spTree>
  </p:cSld>
  <p:clrMap bg1="lt1" tx1="dk1" bg2="lt2" tx2="dk2" accent1="accent1" accent2="accent2" accent3="accent3" accent4="accent4" accent5="accent5" accent6="accent6" hlink="hlink" folHlink="folHlink"/>
  <p:sldLayoutIdLst>
    <p:sldLayoutId id="2147484003" r:id="rId1"/>
    <p:sldLayoutId id="2147484004" r:id="rId2"/>
    <p:sldLayoutId id="2147484005" r:id="rId3"/>
    <p:sldLayoutId id="2147484006" r:id="rId4"/>
    <p:sldLayoutId id="2147484007" r:id="rId5"/>
    <p:sldLayoutId id="2147484008" r:id="rId6"/>
    <p:sldLayoutId id="2147484009" r:id="rId7"/>
    <p:sldLayoutId id="2147484010" r:id="rId8"/>
    <p:sldLayoutId id="2147484011" r:id="rId9"/>
    <p:sldLayoutId id="2147484012" r:id="rId10"/>
    <p:sldLayoutId id="2147484013" r:id="rId1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5.jpe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0.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2.xml"/><Relationship Id="rId3" Type="http://schemas.openxmlformats.org/officeDocument/2006/relationships/image" Target="../media/image3.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 y="0"/>
            <a:ext cx="9194800" cy="689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4" name="Picture 1" descr="open Bible-ppt background lighter.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4647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What can the power of God’s Holy Spirit do through and for us?</a:t>
            </a:r>
          </a:p>
          <a:p>
            <a:pPr algn="l"/>
            <a:r>
              <a:rPr lang="en-US" sz="3200" dirty="0" smtClean="0">
                <a:latin typeface="Frutiger 57Cn"/>
                <a:cs typeface="Frutiger 57Cn"/>
              </a:rPr>
              <a:t> </a:t>
            </a:r>
            <a:endParaRPr lang="en-US" sz="3200" dirty="0">
              <a:latin typeface="Frutiger 57Cn"/>
              <a:cs typeface="Frutiger 57Cn"/>
            </a:endParaRPr>
          </a:p>
          <a:p>
            <a:pPr lvl="0" algn="l"/>
            <a:r>
              <a:rPr lang="en-US" sz="3200" dirty="0">
                <a:solidFill>
                  <a:srgbClr val="FFCC66"/>
                </a:solidFill>
                <a:latin typeface="Frutiger 57Cn"/>
                <a:cs typeface="Frutiger 57Cn"/>
              </a:rPr>
              <a:t>• </a:t>
            </a:r>
            <a:r>
              <a:rPr lang="en-US" sz="3200" i="1" dirty="0" smtClean="0">
                <a:solidFill>
                  <a:srgbClr val="FFCC66"/>
                </a:solidFill>
                <a:latin typeface="Frutiger 57Cn"/>
                <a:cs typeface="Frutiger 57Cn"/>
              </a:rPr>
              <a:t>It teaches us. </a:t>
            </a:r>
          </a:p>
          <a:p>
            <a:pPr algn="l"/>
            <a:r>
              <a:rPr lang="en-US" sz="3200" dirty="0" smtClean="0">
                <a:solidFill>
                  <a:srgbClr val="FFFFCC"/>
                </a:solidFill>
                <a:latin typeface="Frutiger 57Cn"/>
                <a:cs typeface="Frutiger 57Cn"/>
              </a:rPr>
              <a:t>John 14:</a:t>
            </a:r>
            <a:r>
              <a:rPr lang="en-US" sz="3200" dirty="0" smtClean="0">
                <a:solidFill>
                  <a:srgbClr val="FFFFCC"/>
                </a:solidFill>
                <a:latin typeface="Frutiger 57Cn"/>
                <a:cs typeface="Frutiger 57Cn"/>
              </a:rPr>
              <a:t>26: </a:t>
            </a:r>
            <a:r>
              <a:rPr lang="en-US" sz="3200" dirty="0" smtClean="0">
                <a:latin typeface="Frutiger 57Cn"/>
                <a:cs typeface="Frutiger 57Cn"/>
              </a:rPr>
              <a:t>But </a:t>
            </a:r>
            <a:r>
              <a:rPr lang="en-US" sz="3200" dirty="0">
                <a:latin typeface="Frutiger 57Cn"/>
                <a:cs typeface="Frutiger 57Cn"/>
              </a:rPr>
              <a:t>the Helper, the Holy Spirit, </a:t>
            </a:r>
            <a:r>
              <a:rPr lang="en-US" sz="3200" dirty="0" smtClean="0">
                <a:latin typeface="Frutiger 57Cn"/>
                <a:cs typeface="Frutiger 57Cn"/>
              </a:rPr>
              <a:t>[which] the </a:t>
            </a:r>
            <a:r>
              <a:rPr lang="en-US" sz="3200" dirty="0">
                <a:latin typeface="Frutiger 57Cn"/>
                <a:cs typeface="Frutiger 57Cn"/>
              </a:rPr>
              <a:t>Father will send in My name, </a:t>
            </a:r>
            <a:r>
              <a:rPr lang="en-US" sz="3200" dirty="0" smtClean="0">
                <a:latin typeface="Frutiger 57Cn"/>
                <a:cs typeface="Frutiger 57Cn"/>
              </a:rPr>
              <a:t>[it] </a:t>
            </a:r>
            <a:br>
              <a:rPr lang="en-US" sz="3200" dirty="0" smtClean="0">
                <a:latin typeface="Frutiger 57Cn"/>
                <a:cs typeface="Frutiger 57Cn"/>
              </a:rPr>
            </a:br>
            <a:r>
              <a:rPr lang="en-US" sz="3200" dirty="0" smtClean="0">
                <a:latin typeface="Frutiger 57Cn"/>
                <a:cs typeface="Frutiger 57Cn"/>
              </a:rPr>
              <a:t>will </a:t>
            </a:r>
            <a:r>
              <a:rPr lang="en-US" sz="3200" dirty="0">
                <a:latin typeface="Frutiger 57Cn"/>
                <a:cs typeface="Frutiger 57Cn"/>
              </a:rPr>
              <a:t>teach you all things, and bring to your remembrance all things that I said to you</a:t>
            </a:r>
            <a:r>
              <a:rPr lang="en-US" sz="3200" dirty="0" smtClean="0">
                <a:latin typeface="Frutiger 57Cn"/>
                <a:cs typeface="Frutiger 57Cn"/>
              </a:rPr>
              <a:t>.</a:t>
            </a:r>
          </a:p>
          <a:p>
            <a:pPr algn="l"/>
            <a:endParaRPr lang="en-US" sz="3200" dirty="0" smtClean="0">
              <a:latin typeface="Frutiger 57Cn"/>
              <a:cs typeface="Frutiger 57Cn"/>
            </a:endParaRPr>
          </a:p>
        </p:txBody>
      </p:sp>
    </p:spTree>
    <p:extLst>
      <p:ext uri="{BB962C8B-B14F-4D97-AF65-F5344CB8AC3E}">
        <p14:creationId xmlns:p14="http://schemas.microsoft.com/office/powerpoint/2010/main" val="213846772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What can the power of God’s Holy Spirit do through and for us?</a:t>
            </a:r>
          </a:p>
          <a:p>
            <a:pPr algn="l"/>
            <a:r>
              <a:rPr lang="en-US" sz="3200" dirty="0" smtClean="0">
                <a:latin typeface="Frutiger 57Cn"/>
                <a:cs typeface="Frutiger 57Cn"/>
              </a:rPr>
              <a:t> </a:t>
            </a:r>
          </a:p>
          <a:p>
            <a:pPr algn="l"/>
            <a:r>
              <a:rPr lang="en-US" sz="3200" dirty="0">
                <a:solidFill>
                  <a:srgbClr val="FFCC66"/>
                </a:solidFill>
                <a:latin typeface="Frutiger 57Cn"/>
                <a:cs typeface="Frutiger 57Cn"/>
              </a:rPr>
              <a:t>•</a:t>
            </a:r>
            <a:r>
              <a:rPr lang="en-US" sz="3200" i="1" dirty="0" smtClean="0">
                <a:solidFill>
                  <a:srgbClr val="FFCC66"/>
                </a:solidFill>
                <a:latin typeface="Frutiger 57Cn"/>
                <a:cs typeface="Frutiger 57Cn"/>
              </a:rPr>
              <a:t> It produces fruit in us and through us. </a:t>
            </a:r>
          </a:p>
        </p:txBody>
      </p:sp>
    </p:spTree>
    <p:extLst>
      <p:ext uri="{BB962C8B-B14F-4D97-AF65-F5344CB8AC3E}">
        <p14:creationId xmlns:p14="http://schemas.microsoft.com/office/powerpoint/2010/main" val="199324999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41549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What can the power of God’s Holy Spirit do through and for us?</a:t>
            </a:r>
          </a:p>
          <a:p>
            <a:pPr algn="l"/>
            <a:r>
              <a:rPr lang="en-US" sz="3200" dirty="0" smtClean="0">
                <a:latin typeface="Frutiger 57Cn"/>
                <a:cs typeface="Frutiger 57Cn"/>
              </a:rPr>
              <a:t> </a:t>
            </a:r>
          </a:p>
          <a:p>
            <a:pPr algn="l"/>
            <a:r>
              <a:rPr lang="en-US" sz="3200" dirty="0" smtClean="0">
                <a:solidFill>
                  <a:srgbClr val="FFCC66"/>
                </a:solidFill>
                <a:latin typeface="Frutiger 57Cn"/>
                <a:cs typeface="Frutiger 57Cn"/>
              </a:rPr>
              <a:t>•</a:t>
            </a:r>
            <a:r>
              <a:rPr lang="en-US" sz="3200" i="1" dirty="0" smtClean="0">
                <a:solidFill>
                  <a:srgbClr val="FFCC66"/>
                </a:solidFill>
                <a:latin typeface="Frutiger 57Cn"/>
                <a:cs typeface="Frutiger 57Cn"/>
              </a:rPr>
              <a:t> It produces fruit in us and through us. </a:t>
            </a:r>
          </a:p>
          <a:p>
            <a:pPr algn="l"/>
            <a:r>
              <a:rPr lang="en-US" sz="3200" dirty="0" smtClean="0">
                <a:solidFill>
                  <a:srgbClr val="FFFFCC"/>
                </a:solidFill>
                <a:latin typeface="Frutiger 57Cn"/>
                <a:cs typeface="Frutiger 57Cn"/>
              </a:rPr>
              <a:t>Galatians </a:t>
            </a:r>
            <a:r>
              <a:rPr lang="en-US" sz="3200" dirty="0">
                <a:solidFill>
                  <a:srgbClr val="FFFFCC"/>
                </a:solidFill>
                <a:latin typeface="Frutiger 57Cn"/>
                <a:cs typeface="Frutiger 57Cn"/>
              </a:rPr>
              <a:t>5:22-</a:t>
            </a:r>
            <a:r>
              <a:rPr lang="en-US" sz="3200" dirty="0" smtClean="0">
                <a:solidFill>
                  <a:srgbClr val="FFFFCC"/>
                </a:solidFill>
                <a:latin typeface="Frutiger 57Cn"/>
                <a:cs typeface="Frutiger 57Cn"/>
              </a:rPr>
              <a:t>23: </a:t>
            </a:r>
            <a:r>
              <a:rPr lang="en-US" sz="3200" dirty="0" smtClean="0">
                <a:latin typeface="Frutiger 57Cn"/>
                <a:cs typeface="Frutiger 57Cn"/>
              </a:rPr>
              <a:t>But </a:t>
            </a:r>
            <a:r>
              <a:rPr lang="en-US" sz="3200" dirty="0">
                <a:latin typeface="Frutiger 57Cn"/>
                <a:cs typeface="Frutiger 57Cn"/>
              </a:rPr>
              <a:t>the fruit of the Spirit </a:t>
            </a:r>
            <a:br>
              <a:rPr lang="en-US" sz="3200" dirty="0">
                <a:latin typeface="Frutiger 57Cn"/>
                <a:cs typeface="Frutiger 57Cn"/>
              </a:rPr>
            </a:br>
            <a:r>
              <a:rPr lang="en-US" sz="3200" dirty="0">
                <a:latin typeface="Frutiger 57Cn"/>
                <a:cs typeface="Frutiger 57Cn"/>
              </a:rPr>
              <a:t>is love, joy, peace, longsuffering, kindness, goodness, faithfulness</a:t>
            </a:r>
            <a:r>
              <a:rPr lang="en-US" sz="3200" dirty="0" smtClean="0">
                <a:latin typeface="Frutiger 57Cn"/>
                <a:cs typeface="Frutiger 57Cn"/>
              </a:rPr>
              <a:t>, gentleness</a:t>
            </a:r>
            <a:r>
              <a:rPr lang="en-US" sz="3200" dirty="0">
                <a:latin typeface="Frutiger 57Cn"/>
                <a:cs typeface="Frutiger 57Cn"/>
              </a:rPr>
              <a:t>, self-control</a:t>
            </a:r>
            <a:r>
              <a:rPr lang="en-US" sz="3200" dirty="0" smtClean="0">
                <a:latin typeface="Frutiger 57Cn"/>
                <a:cs typeface="Frutiger 57Cn"/>
              </a:rPr>
              <a:t>.</a:t>
            </a:r>
          </a:p>
          <a:p>
            <a:pPr algn="l"/>
            <a:endParaRPr lang="en-US" sz="3200" dirty="0">
              <a:latin typeface="Frutiger 57Cn"/>
              <a:cs typeface="Frutiger 57Cn"/>
            </a:endParaRPr>
          </a:p>
        </p:txBody>
      </p:sp>
    </p:spTree>
    <p:extLst>
      <p:ext uri="{BB962C8B-B14F-4D97-AF65-F5344CB8AC3E}">
        <p14:creationId xmlns:p14="http://schemas.microsoft.com/office/powerpoint/2010/main" val="212012743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What can the power of God’s Holy Spirit do through and for us?</a:t>
            </a:r>
          </a:p>
          <a:p>
            <a:pPr algn="l"/>
            <a:r>
              <a:rPr lang="en-US" sz="3200" dirty="0" smtClean="0">
                <a:latin typeface="Frutiger 57Cn"/>
                <a:cs typeface="Frutiger 57Cn"/>
              </a:rPr>
              <a:t> </a:t>
            </a:r>
          </a:p>
          <a:p>
            <a:pPr algn="l"/>
            <a:r>
              <a:rPr lang="en-US" sz="3200" dirty="0" smtClean="0">
                <a:solidFill>
                  <a:srgbClr val="FFCC66"/>
                </a:solidFill>
                <a:latin typeface="Frutiger 57Cn"/>
                <a:cs typeface="Frutiger 57Cn"/>
              </a:rPr>
              <a:t>•</a:t>
            </a:r>
            <a:r>
              <a:rPr lang="en-US" sz="3200" i="1" dirty="0" smtClean="0">
                <a:solidFill>
                  <a:srgbClr val="FFCC66"/>
                </a:solidFill>
                <a:latin typeface="Frutiger 57Cn"/>
                <a:cs typeface="Frutiger 57Cn"/>
              </a:rPr>
              <a:t> It produces fruit in us and through us. </a:t>
            </a:r>
          </a:p>
          <a:p>
            <a:pPr algn="l"/>
            <a:r>
              <a:rPr lang="en-US" sz="3200" dirty="0" smtClean="0">
                <a:solidFill>
                  <a:srgbClr val="FFFFCC"/>
                </a:solidFill>
                <a:latin typeface="Frutiger 57Cn"/>
                <a:cs typeface="Frutiger 57Cn"/>
              </a:rPr>
              <a:t>Galatians </a:t>
            </a:r>
            <a:r>
              <a:rPr lang="en-US" sz="3200" dirty="0">
                <a:solidFill>
                  <a:srgbClr val="FFFFCC"/>
                </a:solidFill>
                <a:latin typeface="Frutiger 57Cn"/>
                <a:cs typeface="Frutiger 57Cn"/>
              </a:rPr>
              <a:t>5:22-</a:t>
            </a:r>
            <a:r>
              <a:rPr lang="en-US" sz="3200" dirty="0" smtClean="0">
                <a:solidFill>
                  <a:srgbClr val="FFFFCC"/>
                </a:solidFill>
                <a:latin typeface="Frutiger 57Cn"/>
                <a:cs typeface="Frutiger 57Cn"/>
              </a:rPr>
              <a:t>23: </a:t>
            </a:r>
            <a:r>
              <a:rPr lang="en-US" sz="3200" dirty="0" smtClean="0">
                <a:latin typeface="Frutiger 57Cn"/>
                <a:cs typeface="Frutiger 57Cn"/>
              </a:rPr>
              <a:t>But </a:t>
            </a:r>
            <a:r>
              <a:rPr lang="en-US" sz="3200" dirty="0">
                <a:latin typeface="Frutiger 57Cn"/>
                <a:cs typeface="Frutiger 57Cn"/>
              </a:rPr>
              <a:t>the fruit of the Spirit </a:t>
            </a:r>
            <a:br>
              <a:rPr lang="en-US" sz="3200" dirty="0">
                <a:latin typeface="Frutiger 57Cn"/>
                <a:cs typeface="Frutiger 57Cn"/>
              </a:rPr>
            </a:br>
            <a:r>
              <a:rPr lang="en-US" sz="3200" dirty="0">
                <a:latin typeface="Frutiger 57Cn"/>
                <a:cs typeface="Frutiger 57Cn"/>
              </a:rPr>
              <a:t>is love, joy, peace, longsuffering, kindness, goodness, faithfulness</a:t>
            </a:r>
            <a:r>
              <a:rPr lang="en-US" sz="3200" dirty="0" smtClean="0">
                <a:latin typeface="Frutiger 57Cn"/>
                <a:cs typeface="Frutiger 57Cn"/>
              </a:rPr>
              <a:t>, gentleness</a:t>
            </a:r>
            <a:r>
              <a:rPr lang="en-US" sz="3200" dirty="0">
                <a:latin typeface="Frutiger 57Cn"/>
                <a:cs typeface="Frutiger 57Cn"/>
              </a:rPr>
              <a:t>, self-control</a:t>
            </a:r>
            <a:r>
              <a:rPr lang="en-US" sz="3200" dirty="0" smtClean="0">
                <a:latin typeface="Frutiger 57Cn"/>
                <a:cs typeface="Frutiger 57Cn"/>
              </a:rPr>
              <a:t>.</a:t>
            </a:r>
          </a:p>
          <a:p>
            <a:pPr algn="l"/>
            <a:endParaRPr lang="en-US" sz="3200" dirty="0">
              <a:latin typeface="Frutiger 57Cn"/>
              <a:cs typeface="Frutiger 57Cn"/>
            </a:endParaRPr>
          </a:p>
          <a:p>
            <a:pPr algn="l"/>
            <a:r>
              <a:rPr lang="en-US" sz="3200" dirty="0">
                <a:latin typeface="Frutiger 57Cn"/>
                <a:cs typeface="Frutiger 57Cn"/>
              </a:rPr>
              <a:t>John 15:</a:t>
            </a:r>
            <a:r>
              <a:rPr lang="en-US" sz="3200" dirty="0" smtClean="0">
                <a:latin typeface="Frutiger 57Cn"/>
                <a:cs typeface="Frutiger 57Cn"/>
              </a:rPr>
              <a:t>5: I </a:t>
            </a:r>
            <a:r>
              <a:rPr lang="en-US" sz="3200" dirty="0">
                <a:latin typeface="Frutiger 57Cn"/>
                <a:cs typeface="Frutiger 57Cn"/>
              </a:rPr>
              <a:t>am the vine, you are the branches. He who abides in Me, and I in him, bears much fruit; for without Me you can do nothing. </a:t>
            </a:r>
          </a:p>
        </p:txBody>
      </p:sp>
    </p:spTree>
    <p:extLst>
      <p:ext uri="{BB962C8B-B14F-4D97-AF65-F5344CB8AC3E}">
        <p14:creationId xmlns:p14="http://schemas.microsoft.com/office/powerpoint/2010/main" val="154191139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What can the power of God’s Holy Spirit do through and for us?</a:t>
            </a:r>
          </a:p>
          <a:p>
            <a:pPr algn="l"/>
            <a:r>
              <a:rPr lang="en-US" sz="3200" dirty="0" smtClean="0">
                <a:latin typeface="Frutiger 57Cn"/>
                <a:cs typeface="Frutiger 57Cn"/>
              </a:rPr>
              <a:t> </a:t>
            </a:r>
            <a:endParaRPr lang="en-US" sz="3200" i="1" dirty="0" smtClean="0">
              <a:solidFill>
                <a:srgbClr val="FFCC66"/>
              </a:solidFill>
              <a:latin typeface="Frutiger 57Cn"/>
              <a:cs typeface="Frutiger 57Cn"/>
            </a:endParaRPr>
          </a:p>
          <a:p>
            <a:pPr lvl="0" algn="l"/>
            <a:r>
              <a:rPr lang="en-US" sz="3200" dirty="0">
                <a:solidFill>
                  <a:srgbClr val="FFCC66"/>
                </a:solidFill>
                <a:latin typeface="Frutiger 57Cn"/>
                <a:cs typeface="Frutiger 57Cn"/>
              </a:rPr>
              <a:t>•</a:t>
            </a:r>
            <a:r>
              <a:rPr lang="en-US" sz="3200" i="1" dirty="0" smtClean="0">
                <a:solidFill>
                  <a:srgbClr val="FFCC66"/>
                </a:solidFill>
                <a:latin typeface="Frutiger 57Cn"/>
                <a:cs typeface="Frutiger 57Cn"/>
              </a:rPr>
              <a:t> It empowers us to use the spiritual gifts God has given us.</a:t>
            </a:r>
          </a:p>
        </p:txBody>
      </p:sp>
    </p:spTree>
    <p:extLst>
      <p:ext uri="{BB962C8B-B14F-4D97-AF65-F5344CB8AC3E}">
        <p14:creationId xmlns:p14="http://schemas.microsoft.com/office/powerpoint/2010/main" val="42047294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6617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What can the power of God’s Holy Spirit do through and for us?</a:t>
            </a:r>
          </a:p>
          <a:p>
            <a:pPr algn="l"/>
            <a:r>
              <a:rPr lang="en-US" sz="3200" dirty="0" smtClean="0">
                <a:latin typeface="Frutiger 57Cn"/>
                <a:cs typeface="Frutiger 57Cn"/>
              </a:rPr>
              <a:t> </a:t>
            </a:r>
            <a:endParaRPr lang="en-US" sz="3200" i="1" dirty="0" smtClean="0">
              <a:solidFill>
                <a:srgbClr val="FFCC66"/>
              </a:solidFill>
              <a:latin typeface="Frutiger 57Cn"/>
              <a:cs typeface="Frutiger 57Cn"/>
            </a:endParaRPr>
          </a:p>
          <a:p>
            <a:pPr lvl="0" algn="l"/>
            <a:r>
              <a:rPr lang="en-US" sz="3200" dirty="0">
                <a:solidFill>
                  <a:srgbClr val="FFCC66"/>
                </a:solidFill>
                <a:latin typeface="Frutiger 57Cn"/>
                <a:cs typeface="Frutiger 57Cn"/>
              </a:rPr>
              <a:t>•</a:t>
            </a:r>
            <a:r>
              <a:rPr lang="en-US" sz="3200" i="1" dirty="0" smtClean="0">
                <a:solidFill>
                  <a:srgbClr val="FFCC66"/>
                </a:solidFill>
                <a:latin typeface="Frutiger 57Cn"/>
                <a:cs typeface="Frutiger 57Cn"/>
              </a:rPr>
              <a:t> It empowers us to use the spiritual gifts God has given us.</a:t>
            </a:r>
          </a:p>
          <a:p>
            <a:pPr algn="l"/>
            <a:r>
              <a:rPr lang="en-US" sz="3200" dirty="0" smtClean="0">
                <a:latin typeface="Frutiger 57Cn"/>
                <a:cs typeface="Frutiger 57Cn"/>
              </a:rPr>
              <a:t>1 Corinthians 12:7-11: But </a:t>
            </a:r>
            <a:r>
              <a:rPr lang="en-US" sz="3200" dirty="0">
                <a:latin typeface="Frutiger 57Cn"/>
                <a:cs typeface="Frutiger 57Cn"/>
              </a:rPr>
              <a:t>the manifestation of the Spirit is given to each one for the profit of </a:t>
            </a:r>
            <a:r>
              <a:rPr lang="en-US" sz="3200" dirty="0" smtClean="0">
                <a:latin typeface="Frutiger 57Cn"/>
                <a:cs typeface="Frutiger 57Cn"/>
              </a:rPr>
              <a:t>all: for </a:t>
            </a:r>
            <a:r>
              <a:rPr lang="en-US" sz="3200" dirty="0">
                <a:latin typeface="Frutiger 57Cn"/>
                <a:cs typeface="Frutiger 57Cn"/>
              </a:rPr>
              <a:t>to one is given the word of wisdom through the Spirit, to another the word of knowledge through the same Spirit</a:t>
            </a:r>
            <a:r>
              <a:rPr lang="en-US" sz="3200" dirty="0" smtClean="0">
                <a:latin typeface="Frutiger 57Cn"/>
                <a:cs typeface="Frutiger 57Cn"/>
              </a:rPr>
              <a:t>, to </a:t>
            </a:r>
            <a:r>
              <a:rPr lang="en-US" sz="3200" dirty="0">
                <a:latin typeface="Frutiger 57Cn"/>
                <a:cs typeface="Frutiger 57Cn"/>
              </a:rPr>
              <a:t>another faith by the same Spirit, </a:t>
            </a:r>
            <a:r>
              <a:rPr lang="en-US" sz="3200" dirty="0" smtClean="0">
                <a:latin typeface="Frutiger 57Cn"/>
                <a:cs typeface="Frutiger 57Cn"/>
              </a:rPr>
              <a:t>to </a:t>
            </a:r>
            <a:r>
              <a:rPr lang="en-US" sz="3200" dirty="0">
                <a:latin typeface="Frutiger 57Cn"/>
                <a:cs typeface="Frutiger 57Cn"/>
              </a:rPr>
              <a:t>another gifts of healings by the same Spirit</a:t>
            </a:r>
            <a:r>
              <a:rPr lang="en-US" sz="3200" dirty="0" smtClean="0">
                <a:latin typeface="Frutiger 57Cn"/>
                <a:cs typeface="Frutiger 57Cn"/>
              </a:rPr>
              <a:t>, </a:t>
            </a:r>
            <a:br>
              <a:rPr lang="en-US" sz="3200" dirty="0" smtClean="0">
                <a:latin typeface="Frutiger 57Cn"/>
                <a:cs typeface="Frutiger 57Cn"/>
              </a:rPr>
            </a:br>
            <a:endParaRPr lang="en-US" sz="3200" i="1" dirty="0">
              <a:solidFill>
                <a:srgbClr val="FFCC66"/>
              </a:solidFill>
              <a:latin typeface="Frutiger 57Cn"/>
              <a:cs typeface="Frutiger 57Cn"/>
            </a:endParaRPr>
          </a:p>
        </p:txBody>
      </p:sp>
    </p:spTree>
    <p:extLst>
      <p:ext uri="{BB962C8B-B14F-4D97-AF65-F5344CB8AC3E}">
        <p14:creationId xmlns:p14="http://schemas.microsoft.com/office/powerpoint/2010/main" val="269510928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61247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What can the power of God’s Holy Spirit do through and for us?</a:t>
            </a:r>
          </a:p>
          <a:p>
            <a:pPr algn="l"/>
            <a:r>
              <a:rPr lang="en-US" sz="3200" dirty="0" smtClean="0">
                <a:latin typeface="Frutiger 57Cn"/>
                <a:cs typeface="Frutiger 57Cn"/>
              </a:rPr>
              <a:t> </a:t>
            </a:r>
            <a:endParaRPr lang="en-US" sz="3200" i="1" dirty="0" smtClean="0">
              <a:solidFill>
                <a:srgbClr val="FFCC66"/>
              </a:solidFill>
              <a:latin typeface="Frutiger 57Cn"/>
              <a:cs typeface="Frutiger 57Cn"/>
            </a:endParaRPr>
          </a:p>
          <a:p>
            <a:pPr lvl="0" algn="l"/>
            <a:r>
              <a:rPr lang="en-US" sz="3200" dirty="0">
                <a:solidFill>
                  <a:srgbClr val="FFCC66"/>
                </a:solidFill>
                <a:latin typeface="Frutiger 57Cn"/>
                <a:cs typeface="Frutiger 57Cn"/>
              </a:rPr>
              <a:t>•</a:t>
            </a:r>
            <a:r>
              <a:rPr lang="en-US" sz="3200" i="1" dirty="0" smtClean="0">
                <a:solidFill>
                  <a:srgbClr val="FFCC66"/>
                </a:solidFill>
                <a:latin typeface="Frutiger 57Cn"/>
                <a:cs typeface="Frutiger 57Cn"/>
              </a:rPr>
              <a:t> It empowers us to use the spiritual gifts God has given us.</a:t>
            </a:r>
          </a:p>
          <a:p>
            <a:pPr algn="l"/>
            <a:r>
              <a:rPr lang="en-US" sz="3200" dirty="0">
                <a:latin typeface="Frutiger 57Cn"/>
                <a:cs typeface="Frutiger 57Cn"/>
              </a:rPr>
              <a:t>1 Corinthians 12:7-</a:t>
            </a:r>
            <a:r>
              <a:rPr lang="en-US" sz="3200" dirty="0" smtClean="0">
                <a:latin typeface="Frutiger 57Cn"/>
                <a:cs typeface="Frutiger 57Cn"/>
              </a:rPr>
              <a:t>11: . . . to </a:t>
            </a:r>
            <a:r>
              <a:rPr lang="en-US" sz="3200" dirty="0">
                <a:latin typeface="Frutiger 57Cn"/>
                <a:cs typeface="Frutiger 57Cn"/>
              </a:rPr>
              <a:t>another the working of miracles, to another prophecy, to another discerning of spirits, to another different kinds of tongues, to another the interpretation of </a:t>
            </a:r>
            <a:r>
              <a:rPr lang="en-US" sz="3200" dirty="0" smtClean="0">
                <a:latin typeface="Frutiger 57Cn"/>
                <a:cs typeface="Frutiger 57Cn"/>
              </a:rPr>
              <a:t>tongues. But </a:t>
            </a:r>
            <a:r>
              <a:rPr lang="en-US" sz="3200" dirty="0">
                <a:latin typeface="Frutiger 57Cn"/>
                <a:cs typeface="Frutiger 57Cn"/>
              </a:rPr>
              <a:t>one and the same Spirit works all these things, distributing to each one individually as </a:t>
            </a:r>
            <a:r>
              <a:rPr lang="en-US" sz="3200" dirty="0" smtClean="0">
                <a:latin typeface="Frutiger 57Cn"/>
                <a:cs typeface="Frutiger 57Cn"/>
              </a:rPr>
              <a:t>[it] wills.</a:t>
            </a:r>
            <a:endParaRPr lang="en-US" sz="3200" i="1" dirty="0">
              <a:solidFill>
                <a:srgbClr val="FFCC66"/>
              </a:solidFill>
              <a:latin typeface="Frutiger 57Cn"/>
              <a:cs typeface="Frutiger 57Cn"/>
            </a:endParaRPr>
          </a:p>
        </p:txBody>
      </p:sp>
    </p:spTree>
    <p:extLst>
      <p:ext uri="{BB962C8B-B14F-4D97-AF65-F5344CB8AC3E}">
        <p14:creationId xmlns:p14="http://schemas.microsoft.com/office/powerpoint/2010/main" val="149616451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1692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Why do we need to know </a:t>
            </a:r>
            <a:br>
              <a:rPr lang="en-US" sz="3600" b="1" dirty="0" smtClean="0">
                <a:solidFill>
                  <a:srgbClr val="FFCC66"/>
                </a:solidFill>
                <a:latin typeface="Frutiger 57Cn"/>
                <a:cs typeface="Frutiger 57Cn"/>
              </a:rPr>
            </a:br>
            <a:r>
              <a:rPr lang="en-US" sz="3600" b="1" dirty="0" smtClean="0">
                <a:solidFill>
                  <a:srgbClr val="FFCC66"/>
                </a:solidFill>
                <a:latin typeface="Frutiger 57Cn"/>
                <a:cs typeface="Frutiger 57Cn"/>
              </a:rPr>
              <a:t>about spiritual gifts?</a:t>
            </a:r>
          </a:p>
          <a:p>
            <a:pPr algn="l"/>
            <a:r>
              <a:rPr lang="en-US" sz="3200" dirty="0" smtClean="0">
                <a:latin typeface="Frutiger 57Cn"/>
                <a:cs typeface="Frutiger 57Cn"/>
              </a:rPr>
              <a:t> </a:t>
            </a:r>
          </a:p>
        </p:txBody>
      </p:sp>
    </p:spTree>
    <p:extLst>
      <p:ext uri="{BB962C8B-B14F-4D97-AF65-F5344CB8AC3E}">
        <p14:creationId xmlns:p14="http://schemas.microsoft.com/office/powerpoint/2010/main" val="390255922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Why do we need to know </a:t>
            </a:r>
            <a:br>
              <a:rPr lang="en-US" sz="3600" b="1" dirty="0" smtClean="0">
                <a:solidFill>
                  <a:srgbClr val="FFCC66"/>
                </a:solidFill>
                <a:latin typeface="Frutiger 57Cn"/>
                <a:cs typeface="Frutiger 57Cn"/>
              </a:rPr>
            </a:br>
            <a:r>
              <a:rPr lang="en-US" sz="3600" b="1" dirty="0" smtClean="0">
                <a:solidFill>
                  <a:srgbClr val="FFCC66"/>
                </a:solidFill>
                <a:latin typeface="Frutiger 57Cn"/>
                <a:cs typeface="Frutiger 57Cn"/>
              </a:rPr>
              <a:t>about spiritual gifts?</a:t>
            </a:r>
          </a:p>
          <a:p>
            <a:pPr algn="l"/>
            <a:r>
              <a:rPr lang="en-US" sz="3200" dirty="0" smtClean="0">
                <a:latin typeface="Frutiger 57Cn"/>
                <a:cs typeface="Frutiger 57Cn"/>
              </a:rPr>
              <a:t> </a:t>
            </a:r>
          </a:p>
          <a:p>
            <a:pPr algn="l"/>
            <a:r>
              <a:rPr lang="en-US" sz="3200" dirty="0" smtClean="0">
                <a:solidFill>
                  <a:srgbClr val="FFCC66"/>
                </a:solidFill>
                <a:latin typeface="Frutiger 57Cn"/>
                <a:cs typeface="Frutiger 57Cn"/>
              </a:rPr>
              <a:t>• </a:t>
            </a:r>
            <a:r>
              <a:rPr lang="en-US" sz="3200" i="1" dirty="0" smtClean="0">
                <a:solidFill>
                  <a:srgbClr val="FFCC66"/>
                </a:solidFill>
                <a:latin typeface="Frutiger 57Cn"/>
                <a:cs typeface="Frutiger 57Cn"/>
              </a:rPr>
              <a:t>We </a:t>
            </a:r>
            <a:r>
              <a:rPr lang="en-US" sz="3200" i="1" dirty="0">
                <a:solidFill>
                  <a:srgbClr val="FFCC66"/>
                </a:solidFill>
                <a:latin typeface="Frutiger 57Cn"/>
                <a:cs typeface="Frutiger 57Cn"/>
              </a:rPr>
              <a:t>are told to be knowledgeable of them.</a:t>
            </a:r>
            <a:r>
              <a:rPr lang="en-US" sz="3200" dirty="0">
                <a:solidFill>
                  <a:srgbClr val="FFCC66"/>
                </a:solidFill>
                <a:latin typeface="Frutiger 57Cn"/>
                <a:cs typeface="Frutiger 57Cn"/>
              </a:rPr>
              <a:t> </a:t>
            </a:r>
            <a:endParaRPr lang="en-US" sz="3200" dirty="0" smtClean="0">
              <a:solidFill>
                <a:srgbClr val="FFCC66"/>
              </a:solidFill>
              <a:latin typeface="Frutiger 57Cn"/>
              <a:cs typeface="Frutiger 57Cn"/>
            </a:endParaRPr>
          </a:p>
        </p:txBody>
      </p:sp>
    </p:spTree>
    <p:extLst>
      <p:ext uri="{BB962C8B-B14F-4D97-AF65-F5344CB8AC3E}">
        <p14:creationId xmlns:p14="http://schemas.microsoft.com/office/powerpoint/2010/main" val="252425480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3662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Why do we need to know </a:t>
            </a:r>
            <a:br>
              <a:rPr lang="en-US" sz="3600" b="1" dirty="0" smtClean="0">
                <a:solidFill>
                  <a:srgbClr val="FFCC66"/>
                </a:solidFill>
                <a:latin typeface="Frutiger 57Cn"/>
                <a:cs typeface="Frutiger 57Cn"/>
              </a:rPr>
            </a:br>
            <a:r>
              <a:rPr lang="en-US" sz="3600" b="1" dirty="0" smtClean="0">
                <a:solidFill>
                  <a:srgbClr val="FFCC66"/>
                </a:solidFill>
                <a:latin typeface="Frutiger 57Cn"/>
                <a:cs typeface="Frutiger 57Cn"/>
              </a:rPr>
              <a:t>about spiritual gifts?</a:t>
            </a:r>
          </a:p>
          <a:p>
            <a:pPr algn="l"/>
            <a:r>
              <a:rPr lang="en-US" sz="3200" dirty="0" smtClean="0">
                <a:latin typeface="Frutiger 57Cn"/>
                <a:cs typeface="Frutiger 57Cn"/>
              </a:rPr>
              <a:t> </a:t>
            </a:r>
          </a:p>
          <a:p>
            <a:pPr algn="l"/>
            <a:r>
              <a:rPr lang="en-US" sz="3200" dirty="0" smtClean="0">
                <a:solidFill>
                  <a:srgbClr val="FFCC66"/>
                </a:solidFill>
                <a:latin typeface="Frutiger 57Cn"/>
                <a:cs typeface="Frutiger 57Cn"/>
              </a:rPr>
              <a:t>• </a:t>
            </a:r>
            <a:r>
              <a:rPr lang="en-US" sz="3200" i="1" dirty="0" smtClean="0">
                <a:solidFill>
                  <a:srgbClr val="FFCC66"/>
                </a:solidFill>
                <a:latin typeface="Frutiger 57Cn"/>
                <a:cs typeface="Frutiger 57Cn"/>
              </a:rPr>
              <a:t>We </a:t>
            </a:r>
            <a:r>
              <a:rPr lang="en-US" sz="3200" i="1" dirty="0">
                <a:solidFill>
                  <a:srgbClr val="FFCC66"/>
                </a:solidFill>
                <a:latin typeface="Frutiger 57Cn"/>
                <a:cs typeface="Frutiger 57Cn"/>
              </a:rPr>
              <a:t>are told to be knowledgeable of them.</a:t>
            </a:r>
            <a:r>
              <a:rPr lang="en-US" sz="3200" dirty="0">
                <a:solidFill>
                  <a:srgbClr val="FFCC66"/>
                </a:solidFill>
                <a:latin typeface="Frutiger 57Cn"/>
                <a:cs typeface="Frutiger 57Cn"/>
              </a:rPr>
              <a:t> </a:t>
            </a:r>
            <a:endParaRPr lang="en-US" sz="3200" dirty="0" smtClean="0">
              <a:solidFill>
                <a:srgbClr val="FFCC66"/>
              </a:solidFill>
              <a:latin typeface="Frutiger 57Cn"/>
              <a:cs typeface="Frutiger 57Cn"/>
            </a:endParaRPr>
          </a:p>
          <a:p>
            <a:pPr algn="l"/>
            <a:r>
              <a:rPr lang="en-US" sz="3200" dirty="0">
                <a:latin typeface="Frutiger 57Cn"/>
                <a:cs typeface="Frutiger 57Cn"/>
              </a:rPr>
              <a:t>1 Corinthians 12:</a:t>
            </a:r>
            <a:r>
              <a:rPr lang="en-US" sz="3200" dirty="0" smtClean="0">
                <a:latin typeface="Frutiger 57Cn"/>
                <a:cs typeface="Frutiger 57Cn"/>
              </a:rPr>
              <a:t>1: Now </a:t>
            </a:r>
            <a:r>
              <a:rPr lang="en-US" sz="3200" dirty="0">
                <a:latin typeface="Frutiger 57Cn"/>
                <a:cs typeface="Frutiger 57Cn"/>
              </a:rPr>
              <a:t>concerning spiritual gifts, brethren, I do not want you to be </a:t>
            </a:r>
            <a:r>
              <a:rPr lang="en-US" sz="3200" dirty="0" smtClean="0">
                <a:latin typeface="Frutiger 57Cn"/>
                <a:cs typeface="Frutiger 57Cn"/>
              </a:rPr>
              <a:t>ignorant.</a:t>
            </a:r>
          </a:p>
          <a:p>
            <a:pPr algn="l"/>
            <a:r>
              <a:rPr lang="en-US" sz="3200" dirty="0" smtClean="0">
                <a:latin typeface="Frutiger 57Cn"/>
                <a:cs typeface="Frutiger 57Cn"/>
              </a:rPr>
              <a:t> </a:t>
            </a:r>
            <a:r>
              <a:rPr lang="en-US" sz="3200" dirty="0">
                <a:latin typeface="Frutiger 57Cn"/>
                <a:cs typeface="Frutiger 57Cn"/>
              </a:rPr>
              <a:t> </a:t>
            </a:r>
          </a:p>
        </p:txBody>
      </p:sp>
    </p:spTree>
    <p:extLst>
      <p:ext uri="{BB962C8B-B14F-4D97-AF65-F5344CB8AC3E}">
        <p14:creationId xmlns:p14="http://schemas.microsoft.com/office/powerpoint/2010/main" val="213931301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 y="0"/>
            <a:ext cx="9194800" cy="689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2" name="Picture 1" descr="open Bible-ppt background lighter.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2"/>
          <p:cNvSpPr>
            <a:spLocks noChangeArrowheads="1"/>
          </p:cNvSpPr>
          <p:nvPr/>
        </p:nvSpPr>
        <p:spPr bwMode="auto">
          <a:xfrm>
            <a:off x="0" y="1193885"/>
            <a:ext cx="9144000" cy="4099584"/>
          </a:xfrm>
          <a:prstGeom prst="rect">
            <a:avLst/>
          </a:prstGeom>
          <a:noFill/>
          <a:ln w="12700">
            <a:noFill/>
            <a:miter lim="800000"/>
            <a:headEnd type="none" w="sm" len="sm"/>
            <a:tailEnd type="none" w="sm" len="sm"/>
          </a:ln>
          <a:effectLst>
            <a:outerShdw blurRad="63500" dist="38099" dir="2700000" algn="ctr" rotWithShape="0">
              <a:schemeClr val="bg1">
                <a:alpha val="74998"/>
              </a:schemeClr>
            </a:outerShdw>
          </a:effectLst>
        </p:spPr>
        <p:txBody>
          <a:bodyPr anchor="b">
            <a:spAutoFit/>
          </a:bodyPr>
          <a:lstStyle/>
          <a:p>
            <a:pPr>
              <a:lnSpc>
                <a:spcPct val="90000"/>
              </a:lnSpc>
              <a:defRPr/>
            </a:pPr>
            <a:r>
              <a:rPr lang="en-US" sz="7200" b="1" dirty="0" smtClean="0">
                <a:latin typeface="Papyrus" charset="0"/>
              </a:rPr>
              <a:t>What Does </a:t>
            </a:r>
            <a:br>
              <a:rPr lang="en-US" sz="7200" b="1" dirty="0" smtClean="0">
                <a:latin typeface="Papyrus" charset="0"/>
              </a:rPr>
            </a:br>
            <a:r>
              <a:rPr lang="en-US" sz="7200" b="1" dirty="0" smtClean="0">
                <a:latin typeface="Papyrus" charset="0"/>
              </a:rPr>
              <a:t>the Bible </a:t>
            </a:r>
          </a:p>
          <a:p>
            <a:pPr>
              <a:lnSpc>
                <a:spcPct val="90000"/>
              </a:lnSpc>
              <a:defRPr/>
            </a:pPr>
            <a:r>
              <a:rPr lang="en-US" sz="7200" b="1" dirty="0" smtClean="0">
                <a:latin typeface="Papyrus" charset="0"/>
              </a:rPr>
              <a:t>Teach About </a:t>
            </a:r>
          </a:p>
          <a:p>
            <a:pPr>
              <a:lnSpc>
                <a:spcPct val="90000"/>
              </a:lnSpc>
              <a:defRPr/>
            </a:pPr>
            <a:r>
              <a:rPr lang="en-US" sz="7200" b="1" smtClean="0">
                <a:latin typeface="Papyrus" charset="0"/>
              </a:rPr>
              <a:t>Spiritual Gifts?</a:t>
            </a:r>
            <a:endParaRPr lang="en-US" sz="7200" b="1" dirty="0">
              <a:latin typeface="Papyrus"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Why do we need to know </a:t>
            </a:r>
            <a:br>
              <a:rPr lang="en-US" sz="3600" b="1" dirty="0" smtClean="0">
                <a:solidFill>
                  <a:srgbClr val="FFCC66"/>
                </a:solidFill>
                <a:latin typeface="Frutiger 57Cn"/>
                <a:cs typeface="Frutiger 57Cn"/>
              </a:rPr>
            </a:br>
            <a:r>
              <a:rPr lang="en-US" sz="3600" b="1" dirty="0" smtClean="0">
                <a:solidFill>
                  <a:srgbClr val="FFCC66"/>
                </a:solidFill>
                <a:latin typeface="Frutiger 57Cn"/>
                <a:cs typeface="Frutiger 57Cn"/>
              </a:rPr>
              <a:t>about spiritual gifts?</a:t>
            </a:r>
          </a:p>
          <a:p>
            <a:pPr algn="l"/>
            <a:r>
              <a:rPr lang="en-US" sz="3200" dirty="0" smtClean="0">
                <a:latin typeface="Frutiger 57Cn"/>
                <a:cs typeface="Frutiger 57Cn"/>
              </a:rPr>
              <a:t> </a:t>
            </a:r>
          </a:p>
          <a:p>
            <a:pPr algn="l"/>
            <a:r>
              <a:rPr lang="en-US" sz="3200" dirty="0" smtClean="0">
                <a:solidFill>
                  <a:srgbClr val="FFCC66"/>
                </a:solidFill>
                <a:latin typeface="Frutiger 57Cn"/>
                <a:cs typeface="Frutiger 57Cn"/>
              </a:rPr>
              <a:t>•</a:t>
            </a:r>
            <a:r>
              <a:rPr lang="en-US" sz="3200" i="1" dirty="0" smtClean="0">
                <a:solidFill>
                  <a:srgbClr val="FFCC66"/>
                </a:solidFill>
                <a:latin typeface="Frutiger 57Cn"/>
                <a:cs typeface="Frutiger 57Cn"/>
              </a:rPr>
              <a:t> </a:t>
            </a:r>
            <a:r>
              <a:rPr lang="en-US" sz="3200" i="1" dirty="0">
                <a:solidFill>
                  <a:srgbClr val="FFCC66"/>
                </a:solidFill>
                <a:latin typeface="Frutiger 57Cn"/>
                <a:cs typeface="Frutiger 57Cn"/>
              </a:rPr>
              <a:t>We are expected to use them.</a:t>
            </a:r>
            <a:r>
              <a:rPr lang="en-US" sz="3200" dirty="0">
                <a:solidFill>
                  <a:srgbClr val="FFCC66"/>
                </a:solidFill>
                <a:latin typeface="Frutiger 57Cn"/>
                <a:cs typeface="Frutiger 57Cn"/>
              </a:rPr>
              <a:t> </a:t>
            </a:r>
            <a:endParaRPr lang="en-US" sz="3200" dirty="0" smtClean="0">
              <a:latin typeface="Frutiger 57Cn"/>
              <a:cs typeface="Frutiger 57Cn"/>
            </a:endParaRPr>
          </a:p>
        </p:txBody>
      </p:sp>
    </p:spTree>
    <p:extLst>
      <p:ext uri="{BB962C8B-B14F-4D97-AF65-F5344CB8AC3E}">
        <p14:creationId xmlns:p14="http://schemas.microsoft.com/office/powerpoint/2010/main" val="289208376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3662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Why do we need to know </a:t>
            </a:r>
            <a:br>
              <a:rPr lang="en-US" sz="3600" b="1" dirty="0" smtClean="0">
                <a:solidFill>
                  <a:srgbClr val="FFCC66"/>
                </a:solidFill>
                <a:latin typeface="Frutiger 57Cn"/>
                <a:cs typeface="Frutiger 57Cn"/>
              </a:rPr>
            </a:br>
            <a:r>
              <a:rPr lang="en-US" sz="3600" b="1" dirty="0" smtClean="0">
                <a:solidFill>
                  <a:srgbClr val="FFCC66"/>
                </a:solidFill>
                <a:latin typeface="Frutiger 57Cn"/>
                <a:cs typeface="Frutiger 57Cn"/>
              </a:rPr>
              <a:t>about spiritual gifts?</a:t>
            </a:r>
          </a:p>
          <a:p>
            <a:pPr algn="l"/>
            <a:r>
              <a:rPr lang="en-US" sz="3200" dirty="0" smtClean="0">
                <a:latin typeface="Frutiger 57Cn"/>
                <a:cs typeface="Frutiger 57Cn"/>
              </a:rPr>
              <a:t> </a:t>
            </a:r>
          </a:p>
          <a:p>
            <a:pPr algn="l"/>
            <a:r>
              <a:rPr lang="en-US" sz="3200" dirty="0" smtClean="0">
                <a:solidFill>
                  <a:srgbClr val="FFCC66"/>
                </a:solidFill>
                <a:latin typeface="Frutiger 57Cn"/>
                <a:cs typeface="Frutiger 57Cn"/>
              </a:rPr>
              <a:t>•</a:t>
            </a:r>
            <a:r>
              <a:rPr lang="en-US" sz="3200" i="1" dirty="0" smtClean="0">
                <a:solidFill>
                  <a:srgbClr val="FFCC66"/>
                </a:solidFill>
                <a:latin typeface="Frutiger 57Cn"/>
                <a:cs typeface="Frutiger 57Cn"/>
              </a:rPr>
              <a:t> </a:t>
            </a:r>
            <a:r>
              <a:rPr lang="en-US" sz="3200" i="1" dirty="0">
                <a:solidFill>
                  <a:srgbClr val="FFCC66"/>
                </a:solidFill>
                <a:latin typeface="Frutiger 57Cn"/>
                <a:cs typeface="Frutiger 57Cn"/>
              </a:rPr>
              <a:t>We are expected to use them.</a:t>
            </a:r>
            <a:r>
              <a:rPr lang="en-US" sz="3200" dirty="0">
                <a:solidFill>
                  <a:srgbClr val="FFCC66"/>
                </a:solidFill>
                <a:latin typeface="Frutiger 57Cn"/>
                <a:cs typeface="Frutiger 57Cn"/>
              </a:rPr>
              <a:t> </a:t>
            </a:r>
            <a:endParaRPr lang="en-US" sz="3200" dirty="0" smtClean="0">
              <a:latin typeface="Frutiger 57Cn"/>
              <a:cs typeface="Frutiger 57Cn"/>
            </a:endParaRPr>
          </a:p>
          <a:p>
            <a:pPr algn="l"/>
            <a:r>
              <a:rPr lang="en-US" sz="3200" dirty="0" smtClean="0">
                <a:latin typeface="Frutiger 57Cn"/>
                <a:cs typeface="Frutiger 57Cn"/>
              </a:rPr>
              <a:t>1 Timothy </a:t>
            </a:r>
            <a:r>
              <a:rPr lang="en-US" sz="3200" dirty="0">
                <a:latin typeface="Frutiger 57Cn"/>
                <a:cs typeface="Frutiger 57Cn"/>
              </a:rPr>
              <a:t>4:</a:t>
            </a:r>
            <a:r>
              <a:rPr lang="en-US" sz="3200" dirty="0" smtClean="0">
                <a:latin typeface="Frutiger 57Cn"/>
                <a:cs typeface="Frutiger 57Cn"/>
              </a:rPr>
              <a:t>14: Do </a:t>
            </a:r>
            <a:r>
              <a:rPr lang="en-US" sz="3200" dirty="0">
                <a:latin typeface="Frutiger 57Cn"/>
                <a:cs typeface="Frutiger 57Cn"/>
              </a:rPr>
              <a:t>not neglect the gift that is in you, which was given to you by prophecy with the laying on of the hands of the eldership</a:t>
            </a:r>
            <a:r>
              <a:rPr lang="en-US" sz="3200" dirty="0" smtClean="0">
                <a:latin typeface="Frutiger 57Cn"/>
                <a:cs typeface="Frutiger 57Cn"/>
              </a:rPr>
              <a:t>.</a:t>
            </a:r>
          </a:p>
        </p:txBody>
      </p:sp>
    </p:spTree>
    <p:extLst>
      <p:ext uri="{BB962C8B-B14F-4D97-AF65-F5344CB8AC3E}">
        <p14:creationId xmlns:p14="http://schemas.microsoft.com/office/powerpoint/2010/main" val="119138087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4647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Why do we need to know </a:t>
            </a:r>
            <a:br>
              <a:rPr lang="en-US" sz="3600" b="1" dirty="0" smtClean="0">
                <a:solidFill>
                  <a:srgbClr val="FFCC66"/>
                </a:solidFill>
                <a:latin typeface="Frutiger 57Cn"/>
                <a:cs typeface="Frutiger 57Cn"/>
              </a:rPr>
            </a:br>
            <a:r>
              <a:rPr lang="en-US" sz="3600" b="1" dirty="0" smtClean="0">
                <a:solidFill>
                  <a:srgbClr val="FFCC66"/>
                </a:solidFill>
                <a:latin typeface="Frutiger 57Cn"/>
                <a:cs typeface="Frutiger 57Cn"/>
              </a:rPr>
              <a:t>about spiritual gifts?</a:t>
            </a:r>
          </a:p>
          <a:p>
            <a:pPr algn="l"/>
            <a:r>
              <a:rPr lang="en-US" sz="3200" dirty="0" smtClean="0">
                <a:latin typeface="Frutiger 57Cn"/>
                <a:cs typeface="Frutiger 57Cn"/>
              </a:rPr>
              <a:t> </a:t>
            </a:r>
          </a:p>
          <a:p>
            <a:pPr algn="l"/>
            <a:r>
              <a:rPr lang="en-US" sz="3200" dirty="0" smtClean="0">
                <a:solidFill>
                  <a:srgbClr val="FFCC66"/>
                </a:solidFill>
                <a:latin typeface="Frutiger 57Cn"/>
                <a:cs typeface="Frutiger 57Cn"/>
              </a:rPr>
              <a:t>•</a:t>
            </a:r>
            <a:r>
              <a:rPr lang="en-US" sz="3200" i="1" dirty="0" smtClean="0">
                <a:solidFill>
                  <a:srgbClr val="FFCC66"/>
                </a:solidFill>
                <a:latin typeface="Frutiger 57Cn"/>
                <a:cs typeface="Frutiger 57Cn"/>
              </a:rPr>
              <a:t> </a:t>
            </a:r>
            <a:r>
              <a:rPr lang="en-US" sz="3200" i="1" dirty="0">
                <a:solidFill>
                  <a:srgbClr val="FFCC66"/>
                </a:solidFill>
                <a:latin typeface="Frutiger 57Cn"/>
                <a:cs typeface="Frutiger 57Cn"/>
              </a:rPr>
              <a:t>We are expected to use them.</a:t>
            </a:r>
            <a:r>
              <a:rPr lang="en-US" sz="3200" dirty="0">
                <a:solidFill>
                  <a:srgbClr val="FFCC66"/>
                </a:solidFill>
                <a:latin typeface="Frutiger 57Cn"/>
                <a:cs typeface="Frutiger 57Cn"/>
              </a:rPr>
              <a:t> </a:t>
            </a:r>
            <a:endParaRPr lang="en-US" sz="3200" dirty="0" smtClean="0">
              <a:latin typeface="Frutiger 57Cn"/>
              <a:cs typeface="Frutiger 57Cn"/>
            </a:endParaRPr>
          </a:p>
          <a:p>
            <a:pPr algn="l"/>
            <a:r>
              <a:rPr lang="en-US" sz="3200" dirty="0" smtClean="0">
                <a:latin typeface="Frutiger 57Cn"/>
                <a:cs typeface="Frutiger 57Cn"/>
              </a:rPr>
              <a:t>1 Timothy </a:t>
            </a:r>
            <a:r>
              <a:rPr lang="en-US" sz="3200" dirty="0">
                <a:latin typeface="Frutiger 57Cn"/>
                <a:cs typeface="Frutiger 57Cn"/>
              </a:rPr>
              <a:t>4:</a:t>
            </a:r>
            <a:r>
              <a:rPr lang="en-US" sz="3200" dirty="0" smtClean="0">
                <a:latin typeface="Frutiger 57Cn"/>
                <a:cs typeface="Frutiger 57Cn"/>
              </a:rPr>
              <a:t>14—</a:t>
            </a:r>
            <a:r>
              <a:rPr lang="en-US" sz="3200" dirty="0">
                <a:latin typeface="Frutiger 57Cn"/>
                <a:cs typeface="Frutiger 57Cn"/>
              </a:rPr>
              <a:t>Do not neglect the gift that is in you, which was given to you by prophecy with the laying on of the hands of the eldership</a:t>
            </a:r>
            <a:r>
              <a:rPr lang="en-US" sz="3200" dirty="0" smtClean="0">
                <a:latin typeface="Frutiger 57Cn"/>
                <a:cs typeface="Frutiger 57Cn"/>
              </a:rPr>
              <a:t>.</a:t>
            </a:r>
          </a:p>
          <a:p>
            <a:pPr algn="l"/>
            <a:endParaRPr lang="en-US" sz="3200" dirty="0" smtClean="0">
              <a:latin typeface="Frutiger 57Cn"/>
              <a:cs typeface="Frutiger 57Cn"/>
            </a:endParaRPr>
          </a:p>
          <a:p>
            <a:pPr algn="l"/>
            <a:r>
              <a:rPr lang="en-US" sz="3200" dirty="0" smtClean="0">
                <a:latin typeface="Frutiger 57Cn"/>
                <a:cs typeface="Frutiger 57Cn"/>
              </a:rPr>
              <a:t>What were Timothy’s gifts? </a:t>
            </a:r>
          </a:p>
        </p:txBody>
      </p:sp>
    </p:spTree>
    <p:extLst>
      <p:ext uri="{BB962C8B-B14F-4D97-AF65-F5344CB8AC3E}">
        <p14:creationId xmlns:p14="http://schemas.microsoft.com/office/powerpoint/2010/main" val="40895410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61247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Why do we need to know </a:t>
            </a:r>
            <a:br>
              <a:rPr lang="en-US" sz="3600" b="1" dirty="0" smtClean="0">
                <a:solidFill>
                  <a:srgbClr val="FFCC66"/>
                </a:solidFill>
                <a:latin typeface="Frutiger 57Cn"/>
                <a:cs typeface="Frutiger 57Cn"/>
              </a:rPr>
            </a:br>
            <a:r>
              <a:rPr lang="en-US" sz="3600" b="1" dirty="0" smtClean="0">
                <a:solidFill>
                  <a:srgbClr val="FFCC66"/>
                </a:solidFill>
                <a:latin typeface="Frutiger 57Cn"/>
                <a:cs typeface="Frutiger 57Cn"/>
              </a:rPr>
              <a:t>about spiritual gifts?</a:t>
            </a:r>
          </a:p>
          <a:p>
            <a:pPr algn="l"/>
            <a:r>
              <a:rPr lang="en-US" sz="3200" dirty="0" smtClean="0">
                <a:latin typeface="Frutiger 57Cn"/>
                <a:cs typeface="Frutiger 57Cn"/>
              </a:rPr>
              <a:t> </a:t>
            </a:r>
          </a:p>
          <a:p>
            <a:pPr algn="l"/>
            <a:r>
              <a:rPr lang="en-US" sz="3200" dirty="0" smtClean="0">
                <a:solidFill>
                  <a:srgbClr val="FFCC66"/>
                </a:solidFill>
                <a:latin typeface="Frutiger 57Cn"/>
                <a:cs typeface="Frutiger 57Cn"/>
              </a:rPr>
              <a:t>•</a:t>
            </a:r>
            <a:r>
              <a:rPr lang="en-US" sz="3200" i="1" dirty="0" smtClean="0">
                <a:solidFill>
                  <a:srgbClr val="FFCC66"/>
                </a:solidFill>
                <a:latin typeface="Frutiger 57Cn"/>
                <a:cs typeface="Frutiger 57Cn"/>
              </a:rPr>
              <a:t> </a:t>
            </a:r>
            <a:r>
              <a:rPr lang="en-US" sz="3200" i="1" dirty="0">
                <a:solidFill>
                  <a:srgbClr val="FFCC66"/>
                </a:solidFill>
                <a:latin typeface="Frutiger 57Cn"/>
                <a:cs typeface="Frutiger 57Cn"/>
              </a:rPr>
              <a:t>We are expected to use them.</a:t>
            </a:r>
            <a:r>
              <a:rPr lang="en-US" sz="3200" dirty="0">
                <a:solidFill>
                  <a:srgbClr val="FFCC66"/>
                </a:solidFill>
                <a:latin typeface="Frutiger 57Cn"/>
                <a:cs typeface="Frutiger 57Cn"/>
              </a:rPr>
              <a:t> </a:t>
            </a:r>
            <a:endParaRPr lang="en-US" sz="3200" dirty="0" smtClean="0">
              <a:latin typeface="Frutiger 57Cn"/>
              <a:cs typeface="Frutiger 57Cn"/>
            </a:endParaRPr>
          </a:p>
          <a:p>
            <a:pPr algn="l"/>
            <a:r>
              <a:rPr lang="en-US" sz="3200" dirty="0" smtClean="0">
                <a:latin typeface="Frutiger 57Cn"/>
                <a:cs typeface="Frutiger 57Cn"/>
              </a:rPr>
              <a:t>1 Timothy </a:t>
            </a:r>
            <a:r>
              <a:rPr lang="en-US" sz="3200" dirty="0">
                <a:latin typeface="Frutiger 57Cn"/>
                <a:cs typeface="Frutiger 57Cn"/>
              </a:rPr>
              <a:t>4:</a:t>
            </a:r>
            <a:r>
              <a:rPr lang="en-US" sz="3200" dirty="0" smtClean="0">
                <a:latin typeface="Frutiger 57Cn"/>
                <a:cs typeface="Frutiger 57Cn"/>
              </a:rPr>
              <a:t>14—</a:t>
            </a:r>
            <a:r>
              <a:rPr lang="en-US" sz="3200" dirty="0">
                <a:latin typeface="Frutiger 57Cn"/>
                <a:cs typeface="Frutiger 57Cn"/>
              </a:rPr>
              <a:t>Do not neglect the gift that is in you, which was given to you by prophecy with the laying on of the hands of the eldership</a:t>
            </a:r>
            <a:r>
              <a:rPr lang="en-US" sz="3200" dirty="0" smtClean="0">
                <a:latin typeface="Frutiger 57Cn"/>
                <a:cs typeface="Frutiger 57Cn"/>
              </a:rPr>
              <a:t>.</a:t>
            </a:r>
          </a:p>
          <a:p>
            <a:pPr algn="l"/>
            <a:endParaRPr lang="en-US" sz="3200" dirty="0" smtClean="0">
              <a:latin typeface="Frutiger 57Cn"/>
              <a:cs typeface="Frutiger 57Cn"/>
            </a:endParaRPr>
          </a:p>
          <a:p>
            <a:pPr algn="l"/>
            <a:r>
              <a:rPr lang="en-US" sz="3200" dirty="0" smtClean="0">
                <a:latin typeface="Frutiger 57Cn"/>
                <a:cs typeface="Frutiger 57Cn"/>
              </a:rPr>
              <a:t>What were Timothy’s gifts? </a:t>
            </a:r>
          </a:p>
          <a:p>
            <a:pPr algn="l"/>
            <a:r>
              <a:rPr lang="en-US" sz="3200" dirty="0" smtClean="0">
                <a:latin typeface="Frutiger 57Cn"/>
                <a:cs typeface="Frutiger 57Cn"/>
              </a:rPr>
              <a:t>He had God’s Spirit (2 Timothy 1:6-7); he was ordained into the ministry (1 Timothy 4:14); he had the gift of evangelism (2 Timothy 4:5).</a:t>
            </a:r>
          </a:p>
        </p:txBody>
      </p:sp>
    </p:spTree>
    <p:extLst>
      <p:ext uri="{BB962C8B-B14F-4D97-AF65-F5344CB8AC3E}">
        <p14:creationId xmlns:p14="http://schemas.microsoft.com/office/powerpoint/2010/main" val="37587892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Why do we need to know </a:t>
            </a:r>
            <a:br>
              <a:rPr lang="en-US" sz="3600" b="1" dirty="0" smtClean="0">
                <a:solidFill>
                  <a:srgbClr val="FFCC66"/>
                </a:solidFill>
                <a:latin typeface="Frutiger 57Cn"/>
                <a:cs typeface="Frutiger 57Cn"/>
              </a:rPr>
            </a:br>
            <a:r>
              <a:rPr lang="en-US" sz="3600" b="1" dirty="0" smtClean="0">
                <a:solidFill>
                  <a:srgbClr val="FFCC66"/>
                </a:solidFill>
                <a:latin typeface="Frutiger 57Cn"/>
                <a:cs typeface="Frutiger 57Cn"/>
              </a:rPr>
              <a:t>about spiritual gifts?</a:t>
            </a:r>
          </a:p>
          <a:p>
            <a:pPr algn="l"/>
            <a:r>
              <a:rPr lang="en-US" sz="3200" dirty="0" smtClean="0">
                <a:latin typeface="Frutiger 57Cn"/>
                <a:cs typeface="Frutiger 57Cn"/>
              </a:rPr>
              <a:t> </a:t>
            </a:r>
          </a:p>
          <a:p>
            <a:pPr algn="l"/>
            <a:r>
              <a:rPr lang="en-US" sz="3200" dirty="0" smtClean="0">
                <a:solidFill>
                  <a:srgbClr val="FFCC66"/>
                </a:solidFill>
                <a:latin typeface="Frutiger 57Cn"/>
                <a:cs typeface="Frutiger 57Cn"/>
              </a:rPr>
              <a:t>•</a:t>
            </a:r>
            <a:r>
              <a:rPr lang="en-US" sz="3200" i="1" dirty="0" smtClean="0">
                <a:solidFill>
                  <a:srgbClr val="FFCC66"/>
                </a:solidFill>
                <a:latin typeface="Frutiger 57Cn"/>
                <a:cs typeface="Frutiger 57Cn"/>
              </a:rPr>
              <a:t> </a:t>
            </a:r>
            <a:r>
              <a:rPr lang="en-US" sz="3200" i="1" dirty="0">
                <a:solidFill>
                  <a:srgbClr val="FFCC66"/>
                </a:solidFill>
                <a:latin typeface="Frutiger 57Cn"/>
                <a:cs typeface="Frutiger 57Cn"/>
              </a:rPr>
              <a:t>As stewards over what God gives, we will be held accountable for the use of our gifts.</a:t>
            </a:r>
            <a:r>
              <a:rPr lang="en-US" sz="3200" dirty="0">
                <a:solidFill>
                  <a:srgbClr val="FFCC66"/>
                </a:solidFill>
                <a:latin typeface="Frutiger 57Cn"/>
                <a:cs typeface="Frutiger 57Cn"/>
              </a:rPr>
              <a:t> </a:t>
            </a:r>
            <a:endParaRPr lang="en-US" sz="3200" dirty="0" smtClean="0">
              <a:solidFill>
                <a:srgbClr val="FFCC66"/>
              </a:solidFill>
              <a:latin typeface="Frutiger 57Cn"/>
              <a:cs typeface="Frutiger 57Cn"/>
            </a:endParaRPr>
          </a:p>
        </p:txBody>
      </p:sp>
    </p:spTree>
    <p:extLst>
      <p:ext uri="{BB962C8B-B14F-4D97-AF65-F5344CB8AC3E}">
        <p14:creationId xmlns:p14="http://schemas.microsoft.com/office/powerpoint/2010/main" val="42883877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41549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Why do we need to know </a:t>
            </a:r>
            <a:br>
              <a:rPr lang="en-US" sz="3600" b="1" dirty="0" smtClean="0">
                <a:solidFill>
                  <a:srgbClr val="FFCC66"/>
                </a:solidFill>
                <a:latin typeface="Frutiger 57Cn"/>
                <a:cs typeface="Frutiger 57Cn"/>
              </a:rPr>
            </a:br>
            <a:r>
              <a:rPr lang="en-US" sz="3600" b="1" dirty="0" smtClean="0">
                <a:solidFill>
                  <a:srgbClr val="FFCC66"/>
                </a:solidFill>
                <a:latin typeface="Frutiger 57Cn"/>
                <a:cs typeface="Frutiger 57Cn"/>
              </a:rPr>
              <a:t>about spiritual gifts?</a:t>
            </a:r>
          </a:p>
          <a:p>
            <a:pPr algn="l"/>
            <a:r>
              <a:rPr lang="en-US" sz="3200" dirty="0" smtClean="0">
                <a:latin typeface="Frutiger 57Cn"/>
                <a:cs typeface="Frutiger 57Cn"/>
              </a:rPr>
              <a:t> </a:t>
            </a:r>
          </a:p>
          <a:p>
            <a:pPr algn="l"/>
            <a:r>
              <a:rPr lang="en-US" sz="3200" dirty="0" smtClean="0">
                <a:solidFill>
                  <a:srgbClr val="FFCC66"/>
                </a:solidFill>
                <a:latin typeface="Frutiger 57Cn"/>
                <a:cs typeface="Frutiger 57Cn"/>
              </a:rPr>
              <a:t>•</a:t>
            </a:r>
            <a:r>
              <a:rPr lang="en-US" sz="3200" i="1" dirty="0" smtClean="0">
                <a:solidFill>
                  <a:srgbClr val="FFCC66"/>
                </a:solidFill>
                <a:latin typeface="Frutiger 57Cn"/>
                <a:cs typeface="Frutiger 57Cn"/>
              </a:rPr>
              <a:t> </a:t>
            </a:r>
            <a:r>
              <a:rPr lang="en-US" sz="3200" i="1" dirty="0">
                <a:solidFill>
                  <a:srgbClr val="FFCC66"/>
                </a:solidFill>
                <a:latin typeface="Frutiger 57Cn"/>
                <a:cs typeface="Frutiger 57Cn"/>
              </a:rPr>
              <a:t>As stewards over what God gives, we will be held accountable for the use of our gifts.</a:t>
            </a:r>
            <a:r>
              <a:rPr lang="en-US" sz="3200" dirty="0">
                <a:solidFill>
                  <a:srgbClr val="FFCC66"/>
                </a:solidFill>
                <a:latin typeface="Frutiger 57Cn"/>
                <a:cs typeface="Frutiger 57Cn"/>
              </a:rPr>
              <a:t> </a:t>
            </a:r>
            <a:endParaRPr lang="en-US" sz="3200" dirty="0" smtClean="0">
              <a:solidFill>
                <a:srgbClr val="FFCC66"/>
              </a:solidFill>
              <a:latin typeface="Frutiger 57Cn"/>
              <a:cs typeface="Frutiger 57Cn"/>
            </a:endParaRPr>
          </a:p>
          <a:p>
            <a:pPr algn="l"/>
            <a:r>
              <a:rPr lang="en-US" sz="3200" dirty="0" smtClean="0">
                <a:latin typeface="Frutiger 57Cn"/>
                <a:cs typeface="Frutiger 57Cn"/>
              </a:rPr>
              <a:t>1 </a:t>
            </a:r>
            <a:r>
              <a:rPr lang="en-US" sz="3200" dirty="0">
                <a:latin typeface="Frutiger 57Cn"/>
                <a:cs typeface="Frutiger 57Cn"/>
              </a:rPr>
              <a:t>Peter 4:10, </a:t>
            </a:r>
            <a:r>
              <a:rPr lang="en-US" sz="3200" dirty="0" smtClean="0">
                <a:latin typeface="Frutiger 57Cn"/>
                <a:cs typeface="Frutiger 57Cn"/>
              </a:rPr>
              <a:t>NRSV: Like </a:t>
            </a:r>
            <a:r>
              <a:rPr lang="en-US" sz="3200" dirty="0">
                <a:latin typeface="Frutiger 57Cn"/>
                <a:cs typeface="Frutiger 57Cn"/>
              </a:rPr>
              <a:t>good stewards of the manifold grace of God, serve one another with whatever gift each of you has </a:t>
            </a:r>
            <a:r>
              <a:rPr lang="en-US" sz="3200" dirty="0" smtClean="0">
                <a:latin typeface="Frutiger 57Cn"/>
                <a:cs typeface="Frutiger 57Cn"/>
              </a:rPr>
              <a:t>received. </a:t>
            </a:r>
          </a:p>
        </p:txBody>
      </p:sp>
    </p:spTree>
    <p:extLst>
      <p:ext uri="{BB962C8B-B14F-4D97-AF65-F5344CB8AC3E}">
        <p14:creationId xmlns:p14="http://schemas.microsoft.com/office/powerpoint/2010/main" val="358688046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Why do we need to know </a:t>
            </a:r>
            <a:br>
              <a:rPr lang="en-US" sz="3600" b="1" dirty="0" smtClean="0">
                <a:solidFill>
                  <a:srgbClr val="FFCC66"/>
                </a:solidFill>
                <a:latin typeface="Frutiger 57Cn"/>
                <a:cs typeface="Frutiger 57Cn"/>
              </a:rPr>
            </a:br>
            <a:r>
              <a:rPr lang="en-US" sz="3600" b="1" dirty="0" smtClean="0">
                <a:solidFill>
                  <a:srgbClr val="FFCC66"/>
                </a:solidFill>
                <a:latin typeface="Frutiger 57Cn"/>
                <a:cs typeface="Frutiger 57Cn"/>
              </a:rPr>
              <a:t>about spiritual gifts?</a:t>
            </a:r>
          </a:p>
          <a:p>
            <a:pPr algn="l"/>
            <a:r>
              <a:rPr lang="en-US" sz="3200" dirty="0" smtClean="0">
                <a:latin typeface="Frutiger 57Cn"/>
                <a:cs typeface="Frutiger 57Cn"/>
              </a:rPr>
              <a:t> </a:t>
            </a:r>
          </a:p>
          <a:p>
            <a:pPr algn="l"/>
            <a:r>
              <a:rPr lang="en-US" sz="3200" dirty="0" smtClean="0">
                <a:solidFill>
                  <a:srgbClr val="FFCC66"/>
                </a:solidFill>
                <a:latin typeface="Frutiger 57Cn"/>
                <a:cs typeface="Frutiger 57Cn"/>
              </a:rPr>
              <a:t>•</a:t>
            </a:r>
            <a:r>
              <a:rPr lang="en-US" sz="3200" i="1" dirty="0" smtClean="0">
                <a:solidFill>
                  <a:srgbClr val="FFCC66"/>
                </a:solidFill>
                <a:latin typeface="Frutiger 57Cn"/>
                <a:cs typeface="Frutiger 57Cn"/>
              </a:rPr>
              <a:t> </a:t>
            </a:r>
            <a:r>
              <a:rPr lang="en-US" sz="3200" i="1" dirty="0">
                <a:solidFill>
                  <a:srgbClr val="FFCC66"/>
                </a:solidFill>
                <a:latin typeface="Frutiger 57Cn"/>
                <a:cs typeface="Frutiger 57Cn"/>
              </a:rPr>
              <a:t>As stewards over what God gives, we will be held accountable for the use of our gifts.</a:t>
            </a:r>
            <a:r>
              <a:rPr lang="en-US" sz="3200" dirty="0">
                <a:solidFill>
                  <a:srgbClr val="FFCC66"/>
                </a:solidFill>
                <a:latin typeface="Frutiger 57Cn"/>
                <a:cs typeface="Frutiger 57Cn"/>
              </a:rPr>
              <a:t> </a:t>
            </a:r>
            <a:endParaRPr lang="en-US" sz="3200" dirty="0" smtClean="0">
              <a:solidFill>
                <a:srgbClr val="FFCC66"/>
              </a:solidFill>
              <a:latin typeface="Frutiger 57Cn"/>
              <a:cs typeface="Frutiger 57Cn"/>
            </a:endParaRPr>
          </a:p>
          <a:p>
            <a:pPr algn="l"/>
            <a:r>
              <a:rPr lang="en-US" sz="3200" dirty="0" smtClean="0">
                <a:latin typeface="Frutiger 57Cn"/>
                <a:cs typeface="Frutiger 57Cn"/>
              </a:rPr>
              <a:t>1 </a:t>
            </a:r>
            <a:r>
              <a:rPr lang="en-US" sz="3200" dirty="0">
                <a:latin typeface="Frutiger 57Cn"/>
                <a:cs typeface="Frutiger 57Cn"/>
              </a:rPr>
              <a:t>Peter 4:10, </a:t>
            </a:r>
            <a:r>
              <a:rPr lang="en-US" sz="3200" dirty="0" smtClean="0">
                <a:latin typeface="Frutiger 57Cn"/>
                <a:cs typeface="Frutiger 57Cn"/>
              </a:rPr>
              <a:t>NRSV: Like </a:t>
            </a:r>
            <a:r>
              <a:rPr lang="en-US" sz="3200" dirty="0">
                <a:latin typeface="Frutiger 57Cn"/>
                <a:cs typeface="Frutiger 57Cn"/>
              </a:rPr>
              <a:t>good stewards of the manifold grace of God, serve one another with whatever gift each of you has </a:t>
            </a:r>
            <a:r>
              <a:rPr lang="en-US" sz="3200" dirty="0" smtClean="0">
                <a:latin typeface="Frutiger 57Cn"/>
                <a:cs typeface="Frutiger 57Cn"/>
              </a:rPr>
              <a:t>received. </a:t>
            </a:r>
          </a:p>
          <a:p>
            <a:pPr algn="l"/>
            <a:endParaRPr lang="en-US" sz="3200" dirty="0" smtClean="0">
              <a:latin typeface="Frutiger 57Cn"/>
              <a:cs typeface="Frutiger 57Cn"/>
            </a:endParaRPr>
          </a:p>
          <a:p>
            <a:pPr algn="l"/>
            <a:r>
              <a:rPr lang="en-US" sz="3200" dirty="0" smtClean="0">
                <a:latin typeface="Frutiger 57Cn"/>
                <a:cs typeface="Frutiger 57Cn"/>
              </a:rPr>
              <a:t>Matthew </a:t>
            </a:r>
            <a:r>
              <a:rPr lang="en-US" sz="3200" dirty="0">
                <a:latin typeface="Frutiger 57Cn"/>
                <a:cs typeface="Frutiger 57Cn"/>
              </a:rPr>
              <a:t>25:14-</a:t>
            </a:r>
            <a:r>
              <a:rPr lang="en-US" sz="3200" dirty="0" smtClean="0">
                <a:latin typeface="Frutiger 57Cn"/>
                <a:cs typeface="Frutiger 57Cn"/>
              </a:rPr>
              <a:t>30: parable of the talents: </a:t>
            </a:r>
            <a:br>
              <a:rPr lang="en-US" sz="3200" dirty="0" smtClean="0">
                <a:latin typeface="Frutiger 57Cn"/>
                <a:cs typeface="Frutiger 57Cn"/>
              </a:rPr>
            </a:br>
            <a:endParaRPr lang="en-US" sz="3200" dirty="0">
              <a:latin typeface="Frutiger 57Cn"/>
              <a:cs typeface="Frutiger 57Cn"/>
            </a:endParaRPr>
          </a:p>
        </p:txBody>
      </p:sp>
    </p:spTree>
    <p:extLst>
      <p:ext uri="{BB962C8B-B14F-4D97-AF65-F5344CB8AC3E}">
        <p14:creationId xmlns:p14="http://schemas.microsoft.com/office/powerpoint/2010/main" val="33598968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Why do we need to know </a:t>
            </a:r>
            <a:br>
              <a:rPr lang="en-US" sz="3600" b="1" dirty="0" smtClean="0">
                <a:solidFill>
                  <a:srgbClr val="FFCC66"/>
                </a:solidFill>
                <a:latin typeface="Frutiger 57Cn"/>
                <a:cs typeface="Frutiger 57Cn"/>
              </a:rPr>
            </a:br>
            <a:r>
              <a:rPr lang="en-US" sz="3600" b="1" dirty="0" smtClean="0">
                <a:solidFill>
                  <a:srgbClr val="FFCC66"/>
                </a:solidFill>
                <a:latin typeface="Frutiger 57Cn"/>
                <a:cs typeface="Frutiger 57Cn"/>
              </a:rPr>
              <a:t>about spiritual gifts?</a:t>
            </a:r>
          </a:p>
          <a:p>
            <a:pPr algn="l"/>
            <a:r>
              <a:rPr lang="en-US" sz="3200" dirty="0" smtClean="0">
                <a:latin typeface="Frutiger 57Cn"/>
                <a:cs typeface="Frutiger 57Cn"/>
              </a:rPr>
              <a:t> </a:t>
            </a:r>
          </a:p>
          <a:p>
            <a:pPr algn="l"/>
            <a:r>
              <a:rPr lang="en-US" sz="3200" dirty="0" smtClean="0">
                <a:solidFill>
                  <a:srgbClr val="FFCC66"/>
                </a:solidFill>
                <a:latin typeface="Frutiger 57Cn"/>
                <a:cs typeface="Frutiger 57Cn"/>
              </a:rPr>
              <a:t>•</a:t>
            </a:r>
            <a:r>
              <a:rPr lang="en-US" sz="3200" i="1" dirty="0" smtClean="0">
                <a:solidFill>
                  <a:srgbClr val="FFCC66"/>
                </a:solidFill>
                <a:latin typeface="Frutiger 57Cn"/>
                <a:cs typeface="Frutiger 57Cn"/>
              </a:rPr>
              <a:t> </a:t>
            </a:r>
            <a:r>
              <a:rPr lang="en-US" sz="3200" i="1" dirty="0">
                <a:solidFill>
                  <a:srgbClr val="FFCC66"/>
                </a:solidFill>
                <a:latin typeface="Frutiger 57Cn"/>
                <a:cs typeface="Frutiger 57Cn"/>
              </a:rPr>
              <a:t>As stewards over what God gives, we will be held accountable for the use of our gifts.</a:t>
            </a:r>
            <a:r>
              <a:rPr lang="en-US" sz="3200" dirty="0">
                <a:solidFill>
                  <a:srgbClr val="FFCC66"/>
                </a:solidFill>
                <a:latin typeface="Frutiger 57Cn"/>
                <a:cs typeface="Frutiger 57Cn"/>
              </a:rPr>
              <a:t> </a:t>
            </a:r>
            <a:endParaRPr lang="en-US" sz="3200" dirty="0" smtClean="0">
              <a:solidFill>
                <a:srgbClr val="FFCC66"/>
              </a:solidFill>
              <a:latin typeface="Frutiger 57Cn"/>
              <a:cs typeface="Frutiger 57Cn"/>
            </a:endParaRPr>
          </a:p>
          <a:p>
            <a:pPr algn="l"/>
            <a:r>
              <a:rPr lang="en-US" sz="3200" dirty="0" smtClean="0">
                <a:latin typeface="Frutiger 57Cn"/>
                <a:cs typeface="Frutiger 57Cn"/>
              </a:rPr>
              <a:t>1 </a:t>
            </a:r>
            <a:r>
              <a:rPr lang="en-US" sz="3200" dirty="0">
                <a:latin typeface="Frutiger 57Cn"/>
                <a:cs typeface="Frutiger 57Cn"/>
              </a:rPr>
              <a:t>Peter 4:10, </a:t>
            </a:r>
            <a:r>
              <a:rPr lang="en-US" sz="3200" dirty="0" smtClean="0">
                <a:latin typeface="Frutiger 57Cn"/>
                <a:cs typeface="Frutiger 57Cn"/>
              </a:rPr>
              <a:t>NRSV: Like </a:t>
            </a:r>
            <a:r>
              <a:rPr lang="en-US" sz="3200" dirty="0">
                <a:latin typeface="Frutiger 57Cn"/>
                <a:cs typeface="Frutiger 57Cn"/>
              </a:rPr>
              <a:t>good stewards of the manifold grace of God, serve one another with whatever gift each of you has </a:t>
            </a:r>
            <a:r>
              <a:rPr lang="en-US" sz="3200" dirty="0" smtClean="0">
                <a:latin typeface="Frutiger 57Cn"/>
                <a:cs typeface="Frutiger 57Cn"/>
              </a:rPr>
              <a:t>received. </a:t>
            </a:r>
          </a:p>
          <a:p>
            <a:pPr algn="l"/>
            <a:endParaRPr lang="en-US" sz="3200" dirty="0" smtClean="0">
              <a:latin typeface="Frutiger 57Cn"/>
              <a:cs typeface="Frutiger 57Cn"/>
            </a:endParaRPr>
          </a:p>
          <a:p>
            <a:pPr algn="l"/>
            <a:r>
              <a:rPr lang="en-US" sz="3200" dirty="0" smtClean="0">
                <a:latin typeface="Frutiger 57Cn"/>
                <a:cs typeface="Frutiger 57Cn"/>
              </a:rPr>
              <a:t>Matthew </a:t>
            </a:r>
            <a:r>
              <a:rPr lang="en-US" sz="3200" dirty="0">
                <a:latin typeface="Frutiger 57Cn"/>
                <a:cs typeface="Frutiger 57Cn"/>
              </a:rPr>
              <a:t>25:14-</a:t>
            </a:r>
            <a:r>
              <a:rPr lang="en-US" sz="3200" dirty="0" smtClean="0">
                <a:latin typeface="Frutiger 57Cn"/>
                <a:cs typeface="Frutiger 57Cn"/>
              </a:rPr>
              <a:t>30: parable of the talents: </a:t>
            </a:r>
            <a:br>
              <a:rPr lang="en-US" sz="3200" dirty="0" smtClean="0">
                <a:latin typeface="Frutiger 57Cn"/>
                <a:cs typeface="Frutiger 57Cn"/>
              </a:rPr>
            </a:br>
            <a:r>
              <a:rPr lang="en-US" sz="3200" i="1" dirty="0" smtClean="0">
                <a:latin typeface="Frutiger 57Cn"/>
                <a:cs typeface="Frutiger 57Cn"/>
              </a:rPr>
              <a:t>Don’t “bury” your talents, multiply them!</a:t>
            </a:r>
            <a:endParaRPr lang="en-US" sz="3200" dirty="0">
              <a:latin typeface="Frutiger 57Cn"/>
              <a:cs typeface="Frutiger 57Cn"/>
            </a:endParaRPr>
          </a:p>
        </p:txBody>
      </p:sp>
    </p:spTree>
    <p:extLst>
      <p:ext uri="{BB962C8B-B14F-4D97-AF65-F5344CB8AC3E}">
        <p14:creationId xmlns:p14="http://schemas.microsoft.com/office/powerpoint/2010/main" val="42423940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113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What are spiritual gifts?</a:t>
            </a:r>
          </a:p>
          <a:p>
            <a:pPr algn="l"/>
            <a:r>
              <a:rPr lang="en-US" sz="3200" dirty="0" smtClean="0">
                <a:latin typeface="Frutiger 57Cn"/>
                <a:cs typeface="Frutiger 57Cn"/>
              </a:rPr>
              <a:t> </a:t>
            </a:r>
          </a:p>
        </p:txBody>
      </p:sp>
    </p:spTree>
    <p:extLst>
      <p:ext uri="{BB962C8B-B14F-4D97-AF65-F5344CB8AC3E}">
        <p14:creationId xmlns:p14="http://schemas.microsoft.com/office/powerpoint/2010/main" val="74419397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360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What are spiritual gifts?</a:t>
            </a:r>
          </a:p>
          <a:p>
            <a:pPr algn="l"/>
            <a:r>
              <a:rPr lang="en-US" sz="3200" dirty="0" smtClean="0">
                <a:latin typeface="Frutiger 57Cn"/>
                <a:cs typeface="Frutiger 57Cn"/>
              </a:rPr>
              <a:t> </a:t>
            </a:r>
          </a:p>
          <a:p>
            <a:pPr algn="l"/>
            <a:r>
              <a:rPr lang="en-US" sz="3200" i="1" dirty="0">
                <a:latin typeface="Frutiger 57Cn"/>
                <a:cs typeface="Frutiger 57Cn"/>
              </a:rPr>
              <a:t>The Anchor Bible Dictionary </a:t>
            </a:r>
            <a:r>
              <a:rPr lang="en-US" sz="3200" dirty="0" smtClean="0">
                <a:latin typeface="Frutiger 57Cn"/>
                <a:cs typeface="Frutiger 57Cn"/>
              </a:rPr>
              <a:t>defines </a:t>
            </a:r>
            <a:r>
              <a:rPr lang="en-US" sz="3200" dirty="0">
                <a:latin typeface="Frutiger 57Cn"/>
                <a:cs typeface="Frutiger 57Cn"/>
              </a:rPr>
              <a:t>spiritual gifts as “special gifts bestowed by God on individual members of the Christian community </a:t>
            </a:r>
            <a:r>
              <a:rPr lang="en-US" sz="3200" i="1" dirty="0">
                <a:latin typeface="Frutiger 57Cn"/>
                <a:cs typeface="Frutiger 57Cn"/>
              </a:rPr>
              <a:t>for the edification of the whole community.” </a:t>
            </a:r>
            <a:endParaRPr lang="en-US" sz="3200" i="1" dirty="0" smtClean="0">
              <a:latin typeface="Frutiger 57Cn"/>
              <a:cs typeface="Frutiger 57Cn"/>
            </a:endParaRPr>
          </a:p>
          <a:p>
            <a:pPr algn="l"/>
            <a:r>
              <a:rPr lang="en-US" sz="3200" dirty="0">
                <a:latin typeface="Frutiger 57Cn"/>
                <a:cs typeface="Frutiger 57Cn"/>
              </a:rPr>
              <a:t> </a:t>
            </a:r>
          </a:p>
        </p:txBody>
      </p:sp>
    </p:spTree>
    <p:extLst>
      <p:ext uri="{BB962C8B-B14F-4D97-AF65-F5344CB8AC3E}">
        <p14:creationId xmlns:p14="http://schemas.microsoft.com/office/powerpoint/2010/main" val="415932452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9"/>
          <p:cNvSpPr txBox="1">
            <a:spLocks/>
          </p:cNvSpPr>
          <p:nvPr/>
        </p:nvSpPr>
        <p:spPr>
          <a:xfrm>
            <a:off x="609600" y="1304925"/>
            <a:ext cx="8077200" cy="5324475"/>
          </a:xfrm>
          <a:prstGeom prst="rect">
            <a:avLst/>
          </a:prstGeom>
        </p:spPr>
        <p:txBody>
          <a:bodyPr vert="horz" anchor="b"/>
          <a:lstStyle>
            <a:lvl1pPr marL="0" indent="0" algn="l" rtl="0" eaLnBrk="0" fontAlgn="base" hangingPunct="0">
              <a:spcBef>
                <a:spcPct val="20000"/>
              </a:spcBef>
              <a:spcAft>
                <a:spcPct val="0"/>
              </a:spcAft>
              <a:buClr>
                <a:schemeClr val="tx2"/>
              </a:buClr>
              <a:buNone/>
              <a:defRPr sz="2000">
                <a:solidFill>
                  <a:srgbClr val="FFFFFF"/>
                </a:solidFill>
                <a:latin typeface="+mn-lt"/>
                <a:ea typeface="ＭＳ Ｐゴシック" charset="0"/>
                <a:cs typeface="ＭＳ Ｐゴシック" charset="0"/>
              </a:defRPr>
            </a:lvl1pPr>
            <a:lvl2pPr marL="457200" indent="0" algn="l" rtl="0" eaLnBrk="0" fontAlgn="base" hangingPunct="0">
              <a:spcBef>
                <a:spcPct val="20000"/>
              </a:spcBef>
              <a:spcAft>
                <a:spcPct val="0"/>
              </a:spcAft>
              <a:buClr>
                <a:schemeClr val="tx2"/>
              </a:buClr>
              <a:buNone/>
              <a:defRPr sz="1800">
                <a:solidFill>
                  <a:srgbClr val="FFFFFF"/>
                </a:solidFill>
                <a:latin typeface="+mn-lt"/>
                <a:ea typeface="ＭＳ Ｐゴシック" charset="-128"/>
              </a:defRPr>
            </a:lvl2pPr>
            <a:lvl3pPr marL="914400" indent="0" algn="l" rtl="0" eaLnBrk="0" fontAlgn="base" hangingPunct="0">
              <a:spcBef>
                <a:spcPct val="20000"/>
              </a:spcBef>
              <a:spcAft>
                <a:spcPct val="0"/>
              </a:spcAft>
              <a:buClr>
                <a:schemeClr val="tx2"/>
              </a:buClr>
              <a:buNone/>
              <a:defRPr sz="1600">
                <a:solidFill>
                  <a:srgbClr val="FFFFFF"/>
                </a:solidFill>
                <a:latin typeface="+mn-lt"/>
                <a:ea typeface="ＭＳ Ｐゴシック" charset="-128"/>
              </a:defRPr>
            </a:lvl3pPr>
            <a:lvl4pPr marL="1371600" indent="0" algn="l" rtl="0" eaLnBrk="0" fontAlgn="base" hangingPunct="0">
              <a:spcBef>
                <a:spcPct val="20000"/>
              </a:spcBef>
              <a:spcAft>
                <a:spcPct val="0"/>
              </a:spcAft>
              <a:buClr>
                <a:schemeClr val="tx2"/>
              </a:buClr>
              <a:buNone/>
              <a:defRPr sz="1400">
                <a:solidFill>
                  <a:srgbClr val="FFFFFF"/>
                </a:solidFill>
                <a:latin typeface="+mn-lt"/>
                <a:ea typeface="ＭＳ Ｐゴシック" charset="-128"/>
              </a:defRPr>
            </a:lvl4pPr>
            <a:lvl5pPr marL="1828800" indent="0" algn="l" rtl="0" eaLnBrk="0" fontAlgn="base" hangingPunct="0">
              <a:spcBef>
                <a:spcPct val="20000"/>
              </a:spcBef>
              <a:spcAft>
                <a:spcPct val="0"/>
              </a:spcAft>
              <a:buClr>
                <a:schemeClr val="tx2"/>
              </a:buClr>
              <a:buNone/>
              <a:defRPr sz="1400">
                <a:solidFill>
                  <a:srgbClr val="FFFFFF"/>
                </a:solidFill>
                <a:latin typeface="+mn-lt"/>
                <a:ea typeface="ＭＳ Ｐゴシック" charset="-128"/>
              </a:defRPr>
            </a:lvl5pPr>
            <a:lvl6pPr marL="2286000" indent="0" algn="l" rtl="0" eaLnBrk="0" fontAlgn="base" hangingPunct="0">
              <a:spcBef>
                <a:spcPct val="20000"/>
              </a:spcBef>
              <a:spcAft>
                <a:spcPct val="0"/>
              </a:spcAft>
              <a:buClr>
                <a:schemeClr val="tx2"/>
              </a:buClr>
              <a:buNone/>
              <a:defRPr sz="1400">
                <a:solidFill>
                  <a:srgbClr val="FFFFFF"/>
                </a:solidFill>
                <a:latin typeface="+mn-lt"/>
                <a:ea typeface="ＭＳ Ｐゴシック" charset="-128"/>
              </a:defRPr>
            </a:lvl6pPr>
            <a:lvl7pPr marL="2743200" indent="0" algn="l" rtl="0" eaLnBrk="0" fontAlgn="base" hangingPunct="0">
              <a:spcBef>
                <a:spcPct val="20000"/>
              </a:spcBef>
              <a:spcAft>
                <a:spcPct val="0"/>
              </a:spcAft>
              <a:buClr>
                <a:schemeClr val="tx2"/>
              </a:buClr>
              <a:buNone/>
              <a:defRPr sz="1400">
                <a:solidFill>
                  <a:srgbClr val="FFFFFF"/>
                </a:solidFill>
                <a:latin typeface="+mn-lt"/>
                <a:ea typeface="ＭＳ Ｐゴシック" charset="-128"/>
              </a:defRPr>
            </a:lvl7pPr>
            <a:lvl8pPr marL="3200400" indent="0" algn="l" rtl="0" eaLnBrk="0" fontAlgn="base" hangingPunct="0">
              <a:spcBef>
                <a:spcPct val="20000"/>
              </a:spcBef>
              <a:spcAft>
                <a:spcPct val="0"/>
              </a:spcAft>
              <a:buClr>
                <a:schemeClr val="tx2"/>
              </a:buClr>
              <a:buNone/>
              <a:defRPr sz="1400">
                <a:solidFill>
                  <a:srgbClr val="FFFFFF"/>
                </a:solidFill>
                <a:latin typeface="+mn-lt"/>
                <a:ea typeface="ＭＳ Ｐゴシック" charset="-128"/>
              </a:defRPr>
            </a:lvl8pPr>
            <a:lvl9pPr marL="3657600" indent="0" algn="l" rtl="0" eaLnBrk="0" fontAlgn="base" hangingPunct="0">
              <a:spcBef>
                <a:spcPct val="20000"/>
              </a:spcBef>
              <a:spcAft>
                <a:spcPct val="0"/>
              </a:spcAft>
              <a:buClr>
                <a:schemeClr val="tx2"/>
              </a:buClr>
              <a:buNone/>
              <a:defRPr sz="1400">
                <a:solidFill>
                  <a:srgbClr val="FFFFFF"/>
                </a:solidFill>
                <a:latin typeface="+mn-lt"/>
                <a:ea typeface="ＭＳ Ｐゴシック" charset="-128"/>
              </a:defRPr>
            </a:lvl9pPr>
          </a:lstStyle>
          <a:p>
            <a:pPr algn="ctr">
              <a:buFont typeface="Wingdings 2" charset="0"/>
              <a:buNone/>
            </a:pPr>
            <a:r>
              <a:rPr lang="en-US" sz="3600" b="1" i="1" dirty="0" smtClean="0">
                <a:latin typeface="Frutiger 57Cn"/>
                <a:cs typeface="Frutiger 57Cn"/>
              </a:rPr>
              <a:t>United Church of God Constitution</a:t>
            </a:r>
          </a:p>
          <a:p>
            <a:pPr>
              <a:buFont typeface="Wingdings 2" charset="0"/>
              <a:buNone/>
            </a:pPr>
            <a:r>
              <a:rPr lang="en-US" sz="3000" b="1" dirty="0" smtClean="0">
                <a:latin typeface="Frutiger 57Cn"/>
                <a:cs typeface="Frutiger 57Cn"/>
              </a:rPr>
              <a:t>3.2  FUNCTIONS WITHIN THE CHURCH</a:t>
            </a:r>
            <a:endParaRPr lang="en-US" sz="3000" dirty="0" smtClean="0">
              <a:latin typeface="Frutiger 57Cn"/>
              <a:cs typeface="Frutiger 57Cn"/>
            </a:endParaRPr>
          </a:p>
          <a:p>
            <a:pPr>
              <a:buFont typeface="Wingdings 2" charset="0"/>
              <a:buNone/>
            </a:pPr>
            <a:r>
              <a:rPr lang="en-US" sz="3000" dirty="0" smtClean="0">
                <a:latin typeface="Frutiger 57Cn"/>
                <a:cs typeface="Frutiger 57Cn"/>
              </a:rPr>
              <a:t>There is one body, the Church, which is a spiritual organism. The Church has many members, to each of whom God has bestowed a measure of faith through the Holy Spirit. Through that Spirit, our Father has made us one in the body of Christ, and, individually, members one of another. </a:t>
            </a:r>
            <a:r>
              <a:rPr lang="en-US" sz="3000" dirty="0" smtClean="0">
                <a:solidFill>
                  <a:schemeClr val="tx2">
                    <a:lumMod val="60000"/>
                    <a:lumOff val="40000"/>
                  </a:schemeClr>
                </a:solidFill>
                <a:latin typeface="Frutiger 57Cn"/>
                <a:cs typeface="Frutiger 57Cn"/>
              </a:rPr>
              <a:t>He has given us gifts that differ according to His will and has entrusted His Spirit to each of us so that we might exercise those gifts with humility, gentleness and patience in submission, first to Jesus Christ, and then to one another. </a:t>
            </a:r>
          </a:p>
          <a:p>
            <a:pPr>
              <a:buFont typeface="Wingdings 2" charset="0"/>
              <a:buNone/>
            </a:pPr>
            <a:endParaRPr lang="en-US" dirty="0">
              <a:latin typeface="Corbel" charset="0"/>
            </a:endParaRPr>
          </a:p>
        </p:txBody>
      </p:sp>
    </p:spTree>
    <p:extLst>
      <p:ext uri="{BB962C8B-B14F-4D97-AF65-F5344CB8AC3E}">
        <p14:creationId xmlns:p14="http://schemas.microsoft.com/office/powerpoint/2010/main" val="158431098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606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What are spiritual gifts?</a:t>
            </a:r>
          </a:p>
          <a:p>
            <a:pPr algn="l"/>
            <a:r>
              <a:rPr lang="en-US" sz="3200" dirty="0" smtClean="0">
                <a:latin typeface="Frutiger 57Cn"/>
                <a:cs typeface="Frutiger 57Cn"/>
              </a:rPr>
              <a:t> </a:t>
            </a:r>
          </a:p>
          <a:p>
            <a:pPr algn="l"/>
            <a:r>
              <a:rPr lang="en-US" sz="3200" i="1" dirty="0">
                <a:latin typeface="Frutiger 57Cn"/>
                <a:cs typeface="Frutiger 57Cn"/>
              </a:rPr>
              <a:t>The Anchor Bible Dictionary </a:t>
            </a:r>
            <a:r>
              <a:rPr lang="en-US" sz="3200" dirty="0" smtClean="0">
                <a:latin typeface="Frutiger 57Cn"/>
                <a:cs typeface="Frutiger 57Cn"/>
              </a:rPr>
              <a:t>defines </a:t>
            </a:r>
            <a:r>
              <a:rPr lang="en-US" sz="3200" dirty="0">
                <a:latin typeface="Frutiger 57Cn"/>
                <a:cs typeface="Frutiger 57Cn"/>
              </a:rPr>
              <a:t>spiritual gifts as “special gifts bestowed by God on individual members of the Christian community </a:t>
            </a:r>
            <a:r>
              <a:rPr lang="en-US" sz="3200" i="1" dirty="0">
                <a:latin typeface="Frutiger 57Cn"/>
                <a:cs typeface="Frutiger 57Cn"/>
              </a:rPr>
              <a:t>for the edification of the whole community.” </a:t>
            </a:r>
            <a:endParaRPr lang="en-US" sz="3200" i="1" dirty="0" smtClean="0">
              <a:latin typeface="Frutiger 57Cn"/>
              <a:cs typeface="Frutiger 57Cn"/>
            </a:endParaRPr>
          </a:p>
          <a:p>
            <a:pPr algn="l"/>
            <a:r>
              <a:rPr lang="en-US" sz="3200" dirty="0">
                <a:latin typeface="Frutiger 57Cn"/>
                <a:cs typeface="Frutiger 57Cn"/>
              </a:rPr>
              <a:t> </a:t>
            </a:r>
          </a:p>
          <a:p>
            <a:pPr algn="l"/>
            <a:r>
              <a:rPr lang="en-US" sz="3200" i="1" dirty="0">
                <a:latin typeface="Frutiger 57Cn"/>
                <a:cs typeface="Frutiger 57Cn"/>
              </a:rPr>
              <a:t>Nelson’s New Illustrated Bible Dictionary</a:t>
            </a:r>
            <a:r>
              <a:rPr lang="en-US" sz="3200" dirty="0">
                <a:latin typeface="Frutiger 57Cn"/>
                <a:cs typeface="Frutiger 57Cn"/>
              </a:rPr>
              <a:t> </a:t>
            </a:r>
            <a:r>
              <a:rPr lang="en-US" sz="3200" dirty="0" smtClean="0">
                <a:latin typeface="Frutiger 57Cn"/>
                <a:cs typeface="Frutiger 57Cn"/>
              </a:rPr>
              <a:t>explains </a:t>
            </a:r>
            <a:r>
              <a:rPr lang="en-US" sz="3200" dirty="0">
                <a:latin typeface="Frutiger 57Cn"/>
                <a:cs typeface="Frutiger 57Cn"/>
              </a:rPr>
              <a:t>spiritual gifts </a:t>
            </a:r>
            <a:r>
              <a:rPr lang="en-US" sz="3200" dirty="0" smtClean="0">
                <a:latin typeface="Frutiger 57Cn"/>
                <a:cs typeface="Frutiger 57Cn"/>
              </a:rPr>
              <a:t>as “special </a:t>
            </a:r>
            <a:r>
              <a:rPr lang="en-US" sz="3200" dirty="0">
                <a:latin typeface="Frutiger 57Cn"/>
                <a:cs typeface="Frutiger 57Cn"/>
              </a:rPr>
              <a:t>gifts bestowed by the Holy Spirit upon Christians </a:t>
            </a:r>
            <a:r>
              <a:rPr lang="en-US" sz="3200" i="1" dirty="0">
                <a:latin typeface="Frutiger 57Cn"/>
                <a:cs typeface="Frutiger 57Cn"/>
              </a:rPr>
              <a:t>for the purpose of building up the church.”</a:t>
            </a:r>
            <a:r>
              <a:rPr lang="en-US" sz="3200" dirty="0">
                <a:latin typeface="Frutiger 57Cn"/>
                <a:cs typeface="Frutiger 57Cn"/>
              </a:rPr>
              <a:t> </a:t>
            </a:r>
          </a:p>
          <a:p>
            <a:pPr algn="l"/>
            <a:r>
              <a:rPr lang="en-US" sz="3200" dirty="0">
                <a:latin typeface="Frutiger 57Cn"/>
                <a:cs typeface="Frutiger 57Cn"/>
              </a:rPr>
              <a:t> </a:t>
            </a:r>
          </a:p>
        </p:txBody>
      </p:sp>
    </p:spTree>
    <p:extLst>
      <p:ext uri="{BB962C8B-B14F-4D97-AF65-F5344CB8AC3E}">
        <p14:creationId xmlns:p14="http://schemas.microsoft.com/office/powerpoint/2010/main" val="426696560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360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What are spiritual gifts?</a:t>
            </a:r>
          </a:p>
          <a:p>
            <a:pPr algn="l"/>
            <a:r>
              <a:rPr lang="en-US" sz="3200" dirty="0" smtClean="0">
                <a:latin typeface="Frutiger 57Cn"/>
                <a:cs typeface="Frutiger 57Cn"/>
              </a:rPr>
              <a:t> </a:t>
            </a:r>
          </a:p>
          <a:p>
            <a:pPr algn="l"/>
            <a:r>
              <a:rPr lang="en-US" sz="3200" dirty="0" smtClean="0">
                <a:latin typeface="Frutiger 57Cn"/>
                <a:cs typeface="Frutiger 57Cn"/>
              </a:rPr>
              <a:t>“</a:t>
            </a:r>
            <a:r>
              <a:rPr lang="en-US" sz="3200" dirty="0">
                <a:latin typeface="Frutiger 57Cn"/>
                <a:cs typeface="Frutiger 57Cn"/>
              </a:rPr>
              <a:t>A spiritual gift is a skill or an ability that enables each Christian </a:t>
            </a:r>
            <a:r>
              <a:rPr lang="en-US" sz="3200" i="1" dirty="0">
                <a:latin typeface="Frutiger 57Cn"/>
                <a:cs typeface="Frutiger 57Cn"/>
              </a:rPr>
              <a:t>to perform a function in the Body of Christ</a:t>
            </a:r>
            <a:r>
              <a:rPr lang="en-US" sz="3200" dirty="0">
                <a:latin typeface="Frutiger 57Cn"/>
                <a:cs typeface="Frutiger 57Cn"/>
              </a:rPr>
              <a:t> with ease and effectiveness” (Charles </a:t>
            </a:r>
            <a:r>
              <a:rPr lang="en-US" sz="3200" dirty="0" err="1">
                <a:latin typeface="Frutiger 57Cn"/>
                <a:cs typeface="Frutiger 57Cn"/>
              </a:rPr>
              <a:t>Swindoll</a:t>
            </a:r>
            <a:r>
              <a:rPr lang="en-US" sz="3200" dirty="0">
                <a:latin typeface="Frutiger 57Cn"/>
                <a:cs typeface="Frutiger 57Cn"/>
              </a:rPr>
              <a:t>, </a:t>
            </a:r>
            <a:r>
              <a:rPr lang="en-US" sz="3200" i="1" dirty="0">
                <a:latin typeface="Frutiger 57Cn"/>
                <a:cs typeface="Frutiger 57Cn"/>
              </a:rPr>
              <a:t>He Gave Gifts</a:t>
            </a:r>
            <a:r>
              <a:rPr lang="en-US" sz="3200" dirty="0">
                <a:latin typeface="Frutiger 57Cn"/>
                <a:cs typeface="Frutiger 57Cn"/>
              </a:rPr>
              <a:t>)</a:t>
            </a:r>
            <a:r>
              <a:rPr lang="en-US" sz="3200" dirty="0" smtClean="0">
                <a:latin typeface="Frutiger 57Cn"/>
                <a:cs typeface="Frutiger 57Cn"/>
              </a:rPr>
              <a:t>.</a:t>
            </a:r>
          </a:p>
          <a:p>
            <a:pPr algn="l"/>
            <a:endParaRPr lang="en-US" sz="3200" dirty="0">
              <a:latin typeface="Frutiger 57Cn"/>
              <a:cs typeface="Frutiger 57Cn"/>
            </a:endParaRPr>
          </a:p>
        </p:txBody>
      </p:sp>
    </p:spTree>
    <p:extLst>
      <p:ext uri="{BB962C8B-B14F-4D97-AF65-F5344CB8AC3E}">
        <p14:creationId xmlns:p14="http://schemas.microsoft.com/office/powerpoint/2010/main" val="99788555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What are spiritual gifts?</a:t>
            </a:r>
          </a:p>
          <a:p>
            <a:pPr algn="l"/>
            <a:r>
              <a:rPr lang="en-US" sz="3200" dirty="0" smtClean="0">
                <a:latin typeface="Frutiger 57Cn"/>
                <a:cs typeface="Frutiger 57Cn"/>
              </a:rPr>
              <a:t> </a:t>
            </a:r>
          </a:p>
          <a:p>
            <a:pPr algn="l"/>
            <a:r>
              <a:rPr lang="en-US" sz="3200" dirty="0" smtClean="0">
                <a:latin typeface="Frutiger 57Cn"/>
                <a:cs typeface="Frutiger 57Cn"/>
              </a:rPr>
              <a:t>“</a:t>
            </a:r>
            <a:r>
              <a:rPr lang="en-US" sz="3200" dirty="0">
                <a:latin typeface="Frutiger 57Cn"/>
                <a:cs typeface="Frutiger 57Cn"/>
              </a:rPr>
              <a:t>A spiritual gift is a skill or an ability that enables each Christian </a:t>
            </a:r>
            <a:r>
              <a:rPr lang="en-US" sz="3200" i="1" dirty="0">
                <a:latin typeface="Frutiger 57Cn"/>
                <a:cs typeface="Frutiger 57Cn"/>
              </a:rPr>
              <a:t>to perform a function in the Body of Christ</a:t>
            </a:r>
            <a:r>
              <a:rPr lang="en-US" sz="3200" dirty="0">
                <a:latin typeface="Frutiger 57Cn"/>
                <a:cs typeface="Frutiger 57Cn"/>
              </a:rPr>
              <a:t> with ease and effectiveness” (Charles </a:t>
            </a:r>
            <a:r>
              <a:rPr lang="en-US" sz="3200" dirty="0" err="1">
                <a:latin typeface="Frutiger 57Cn"/>
                <a:cs typeface="Frutiger 57Cn"/>
              </a:rPr>
              <a:t>Swindoll</a:t>
            </a:r>
            <a:r>
              <a:rPr lang="en-US" sz="3200" dirty="0">
                <a:latin typeface="Frutiger 57Cn"/>
                <a:cs typeface="Frutiger 57Cn"/>
              </a:rPr>
              <a:t>, </a:t>
            </a:r>
            <a:r>
              <a:rPr lang="en-US" sz="3200" i="1" dirty="0">
                <a:latin typeface="Frutiger 57Cn"/>
                <a:cs typeface="Frutiger 57Cn"/>
              </a:rPr>
              <a:t>He Gave Gifts</a:t>
            </a:r>
            <a:r>
              <a:rPr lang="en-US" sz="3200" dirty="0">
                <a:latin typeface="Frutiger 57Cn"/>
                <a:cs typeface="Frutiger 57Cn"/>
              </a:rPr>
              <a:t>)</a:t>
            </a:r>
            <a:r>
              <a:rPr lang="en-US" sz="3200" dirty="0" smtClean="0">
                <a:latin typeface="Frutiger 57Cn"/>
                <a:cs typeface="Frutiger 57Cn"/>
              </a:rPr>
              <a:t>.</a:t>
            </a:r>
          </a:p>
          <a:p>
            <a:pPr algn="l"/>
            <a:endParaRPr lang="en-US" sz="3200" dirty="0">
              <a:latin typeface="Frutiger 57Cn"/>
              <a:cs typeface="Frutiger 57Cn"/>
            </a:endParaRPr>
          </a:p>
          <a:p>
            <a:pPr algn="l"/>
            <a:r>
              <a:rPr lang="en-US" sz="3200" dirty="0" smtClean="0">
                <a:solidFill>
                  <a:srgbClr val="FFCC66"/>
                </a:solidFill>
                <a:latin typeface="Frutiger 57Cn"/>
                <a:cs typeface="Frutiger 57Cn"/>
              </a:rPr>
              <a:t>Spiritual gifts are given </a:t>
            </a:r>
            <a:r>
              <a:rPr lang="en-US" sz="3200" i="1" dirty="0" smtClean="0">
                <a:solidFill>
                  <a:srgbClr val="FFCC66"/>
                </a:solidFill>
                <a:latin typeface="Frutiger 57Cn"/>
                <a:cs typeface="Frutiger 57Cn"/>
              </a:rPr>
              <a:t>for the edification of the entire Church, </a:t>
            </a:r>
            <a:r>
              <a:rPr lang="en-US" sz="3200" dirty="0" smtClean="0">
                <a:solidFill>
                  <a:srgbClr val="FFCC66"/>
                </a:solidFill>
                <a:latin typeface="Frutiger 57Cn"/>
                <a:cs typeface="Frutiger 57Cn"/>
              </a:rPr>
              <a:t>not for the individuals to whom the gifts are given. They are </a:t>
            </a:r>
            <a:r>
              <a:rPr lang="en-US" sz="3200" i="1" dirty="0" smtClean="0">
                <a:solidFill>
                  <a:srgbClr val="FFCC66"/>
                </a:solidFill>
                <a:latin typeface="Frutiger 57Cn"/>
                <a:cs typeface="Frutiger 57Cn"/>
              </a:rPr>
              <a:t>not about us.</a:t>
            </a:r>
            <a:endParaRPr lang="en-US" sz="3200" dirty="0">
              <a:solidFill>
                <a:srgbClr val="FFCC66"/>
              </a:solidFill>
              <a:latin typeface="Frutiger 57Cn"/>
              <a:cs typeface="Frutiger 57Cn"/>
            </a:endParaRPr>
          </a:p>
        </p:txBody>
      </p:sp>
    </p:spTree>
    <p:extLst>
      <p:ext uri="{BB962C8B-B14F-4D97-AF65-F5344CB8AC3E}">
        <p14:creationId xmlns:p14="http://schemas.microsoft.com/office/powerpoint/2010/main" val="44751710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2431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What are spiritual gifts?</a:t>
            </a:r>
          </a:p>
          <a:p>
            <a:pPr algn="l"/>
            <a:r>
              <a:rPr lang="en-US" sz="3200" dirty="0" smtClean="0">
                <a:latin typeface="Frutiger 57Cn"/>
                <a:cs typeface="Frutiger 57Cn"/>
              </a:rPr>
              <a:t> </a:t>
            </a:r>
          </a:p>
          <a:p>
            <a:pPr algn="l"/>
            <a:r>
              <a:rPr lang="en-US" sz="3200" dirty="0" smtClean="0">
                <a:latin typeface="Frutiger 57Cn"/>
                <a:cs typeface="Frutiger 57Cn"/>
              </a:rPr>
              <a:t>“Gifts” = Greek </a:t>
            </a:r>
            <a:r>
              <a:rPr lang="en-US" sz="3200" i="1" dirty="0" smtClean="0">
                <a:latin typeface="Frutiger 57Cn"/>
                <a:cs typeface="Frutiger 57Cn"/>
              </a:rPr>
              <a:t>charisma, </a:t>
            </a:r>
            <a:r>
              <a:rPr lang="en-US" sz="3200" dirty="0" smtClean="0">
                <a:latin typeface="Frutiger 57Cn"/>
                <a:cs typeface="Frutiger 57Cn"/>
              </a:rPr>
              <a:t>“a </a:t>
            </a:r>
            <a:r>
              <a:rPr lang="en-US" sz="3200" dirty="0">
                <a:latin typeface="Frutiger 57Cn"/>
                <a:cs typeface="Frutiger 57Cn"/>
              </a:rPr>
              <a:t>gift of grace, an undeserved favor</a:t>
            </a:r>
            <a:r>
              <a:rPr lang="en-US" sz="3200" dirty="0" smtClean="0">
                <a:latin typeface="Frutiger 57Cn"/>
                <a:cs typeface="Frutiger 57Cn"/>
              </a:rPr>
              <a:t>”</a:t>
            </a:r>
          </a:p>
          <a:p>
            <a:pPr algn="l"/>
            <a:endParaRPr lang="en-US" sz="2000" dirty="0">
              <a:latin typeface="Frutiger 57Cn"/>
              <a:cs typeface="Frutiger 57Cn"/>
            </a:endParaRPr>
          </a:p>
        </p:txBody>
      </p:sp>
    </p:spTree>
    <p:extLst>
      <p:ext uri="{BB962C8B-B14F-4D97-AF65-F5344CB8AC3E}">
        <p14:creationId xmlns:p14="http://schemas.microsoft.com/office/powerpoint/2010/main" val="228612004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3724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What are spiritual gifts?</a:t>
            </a:r>
          </a:p>
          <a:p>
            <a:pPr algn="l"/>
            <a:r>
              <a:rPr lang="en-US" sz="3200" dirty="0" smtClean="0">
                <a:latin typeface="Frutiger 57Cn"/>
                <a:cs typeface="Frutiger 57Cn"/>
              </a:rPr>
              <a:t> </a:t>
            </a:r>
          </a:p>
          <a:p>
            <a:pPr algn="l"/>
            <a:r>
              <a:rPr lang="en-US" sz="3200" dirty="0" smtClean="0">
                <a:latin typeface="Frutiger 57Cn"/>
                <a:cs typeface="Frutiger 57Cn"/>
              </a:rPr>
              <a:t>“Gifts” = Greek </a:t>
            </a:r>
            <a:r>
              <a:rPr lang="en-US" sz="3200" i="1" dirty="0" smtClean="0">
                <a:latin typeface="Frutiger 57Cn"/>
                <a:cs typeface="Frutiger 57Cn"/>
              </a:rPr>
              <a:t>charisma, </a:t>
            </a:r>
            <a:r>
              <a:rPr lang="en-US" sz="3200" dirty="0" smtClean="0">
                <a:latin typeface="Frutiger 57Cn"/>
                <a:cs typeface="Frutiger 57Cn"/>
              </a:rPr>
              <a:t>“a </a:t>
            </a:r>
            <a:r>
              <a:rPr lang="en-US" sz="3200" dirty="0">
                <a:latin typeface="Frutiger 57Cn"/>
                <a:cs typeface="Frutiger 57Cn"/>
              </a:rPr>
              <a:t>gift of grace, an undeserved favor</a:t>
            </a:r>
            <a:r>
              <a:rPr lang="en-US" sz="3200" dirty="0" smtClean="0">
                <a:latin typeface="Frutiger 57Cn"/>
                <a:cs typeface="Frutiger 57Cn"/>
              </a:rPr>
              <a:t>”</a:t>
            </a:r>
          </a:p>
          <a:p>
            <a:pPr algn="l"/>
            <a:endParaRPr lang="en-US" sz="2000" dirty="0">
              <a:latin typeface="Frutiger 57Cn"/>
              <a:cs typeface="Frutiger 57Cn"/>
            </a:endParaRPr>
          </a:p>
          <a:p>
            <a:pPr algn="l"/>
            <a:r>
              <a:rPr lang="en-US" sz="3200" dirty="0" smtClean="0">
                <a:latin typeface="Frutiger 57Cn"/>
                <a:cs typeface="Frutiger 57Cn"/>
              </a:rPr>
              <a:t>Closely related to Greek </a:t>
            </a:r>
            <a:r>
              <a:rPr lang="en-US" sz="3200" i="1" dirty="0" err="1" smtClean="0">
                <a:latin typeface="Frutiger 57Cn"/>
                <a:cs typeface="Frutiger 57Cn"/>
              </a:rPr>
              <a:t>charis</a:t>
            </a:r>
            <a:r>
              <a:rPr lang="en-US" sz="3200" i="1" dirty="0" smtClean="0">
                <a:latin typeface="Frutiger 57Cn"/>
                <a:cs typeface="Frutiger 57Cn"/>
              </a:rPr>
              <a:t>, </a:t>
            </a:r>
            <a:r>
              <a:rPr lang="en-US" sz="3200" dirty="0" smtClean="0">
                <a:latin typeface="Frutiger 57Cn"/>
                <a:cs typeface="Frutiger 57Cn"/>
              </a:rPr>
              <a:t>“a gracious favor or benefit bestowed”</a:t>
            </a:r>
          </a:p>
          <a:p>
            <a:pPr algn="l"/>
            <a:endParaRPr lang="en-US" sz="2000" dirty="0">
              <a:latin typeface="Frutiger 57Cn"/>
              <a:cs typeface="Frutiger 57Cn"/>
            </a:endParaRPr>
          </a:p>
        </p:txBody>
      </p:sp>
    </p:spTree>
    <p:extLst>
      <p:ext uri="{BB962C8B-B14F-4D97-AF65-F5344CB8AC3E}">
        <p14:creationId xmlns:p14="http://schemas.microsoft.com/office/powerpoint/2010/main" val="206234822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550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What are spiritual gifts?</a:t>
            </a:r>
          </a:p>
          <a:p>
            <a:pPr algn="l"/>
            <a:r>
              <a:rPr lang="en-US" sz="3200" dirty="0" smtClean="0">
                <a:latin typeface="Frutiger 57Cn"/>
                <a:cs typeface="Frutiger 57Cn"/>
              </a:rPr>
              <a:t> </a:t>
            </a:r>
          </a:p>
          <a:p>
            <a:pPr algn="l"/>
            <a:r>
              <a:rPr lang="en-US" sz="3200" dirty="0" smtClean="0">
                <a:latin typeface="Frutiger 57Cn"/>
                <a:cs typeface="Frutiger 57Cn"/>
              </a:rPr>
              <a:t>“Gifts” = Greek </a:t>
            </a:r>
            <a:r>
              <a:rPr lang="en-US" sz="3200" i="1" dirty="0" smtClean="0">
                <a:latin typeface="Frutiger 57Cn"/>
                <a:cs typeface="Frutiger 57Cn"/>
              </a:rPr>
              <a:t>charisma, </a:t>
            </a:r>
            <a:r>
              <a:rPr lang="en-US" sz="3200" dirty="0" smtClean="0">
                <a:latin typeface="Frutiger 57Cn"/>
                <a:cs typeface="Frutiger 57Cn"/>
              </a:rPr>
              <a:t>“a </a:t>
            </a:r>
            <a:r>
              <a:rPr lang="en-US" sz="3200" dirty="0">
                <a:latin typeface="Frutiger 57Cn"/>
                <a:cs typeface="Frutiger 57Cn"/>
              </a:rPr>
              <a:t>gift of grace, an undeserved favor</a:t>
            </a:r>
            <a:r>
              <a:rPr lang="en-US" sz="3200" dirty="0" smtClean="0">
                <a:latin typeface="Frutiger 57Cn"/>
                <a:cs typeface="Frutiger 57Cn"/>
              </a:rPr>
              <a:t>”</a:t>
            </a:r>
          </a:p>
          <a:p>
            <a:pPr algn="l"/>
            <a:endParaRPr lang="en-US" sz="2000" dirty="0">
              <a:latin typeface="Frutiger 57Cn"/>
              <a:cs typeface="Frutiger 57Cn"/>
            </a:endParaRPr>
          </a:p>
          <a:p>
            <a:pPr algn="l"/>
            <a:r>
              <a:rPr lang="en-US" sz="3200" dirty="0" smtClean="0">
                <a:latin typeface="Frutiger 57Cn"/>
                <a:cs typeface="Frutiger 57Cn"/>
              </a:rPr>
              <a:t>Related to Greek </a:t>
            </a:r>
            <a:r>
              <a:rPr lang="en-US" sz="3200" i="1" dirty="0" err="1" smtClean="0">
                <a:latin typeface="Frutiger 57Cn"/>
                <a:cs typeface="Frutiger 57Cn"/>
              </a:rPr>
              <a:t>charis</a:t>
            </a:r>
            <a:r>
              <a:rPr lang="en-US" sz="3200" i="1" dirty="0" smtClean="0">
                <a:latin typeface="Frutiger 57Cn"/>
                <a:cs typeface="Frutiger 57Cn"/>
              </a:rPr>
              <a:t>, </a:t>
            </a:r>
            <a:r>
              <a:rPr lang="en-US" sz="3200" dirty="0" smtClean="0">
                <a:latin typeface="Frutiger 57Cn"/>
                <a:cs typeface="Frutiger 57Cn"/>
              </a:rPr>
              <a:t>“a gracious favor or benefit bestowed”</a:t>
            </a:r>
          </a:p>
          <a:p>
            <a:pPr algn="l"/>
            <a:endParaRPr lang="en-US" sz="2000" dirty="0">
              <a:latin typeface="Frutiger 57Cn"/>
              <a:cs typeface="Frutiger 57Cn"/>
            </a:endParaRPr>
          </a:p>
          <a:p>
            <a:pPr algn="l"/>
            <a:r>
              <a:rPr lang="en-US" sz="3200" dirty="0" smtClean="0">
                <a:solidFill>
                  <a:srgbClr val="FFCC66"/>
                </a:solidFill>
                <a:latin typeface="Frutiger 57Cn"/>
                <a:cs typeface="Frutiger 57Cn"/>
              </a:rPr>
              <a:t>Just as salvation is God’s free gift, so is </a:t>
            </a:r>
            <a:r>
              <a:rPr lang="en-US" sz="3200" i="1" dirty="0" smtClean="0">
                <a:solidFill>
                  <a:srgbClr val="FFCC66"/>
                </a:solidFill>
                <a:latin typeface="Frutiger 57Cn"/>
                <a:cs typeface="Frutiger 57Cn"/>
              </a:rPr>
              <a:t>charisma. </a:t>
            </a:r>
            <a:r>
              <a:rPr lang="en-US" sz="3200" dirty="0" smtClean="0">
                <a:solidFill>
                  <a:srgbClr val="FFCC66"/>
                </a:solidFill>
                <a:latin typeface="Frutiger 57Cn"/>
                <a:cs typeface="Frutiger 57Cn"/>
              </a:rPr>
              <a:t>These gifts are not given because of anything we have done to deserve them.</a:t>
            </a:r>
          </a:p>
          <a:p>
            <a:pPr algn="l"/>
            <a:endParaRPr lang="en-US" sz="2000" dirty="0">
              <a:solidFill>
                <a:srgbClr val="FFCC66"/>
              </a:solidFill>
              <a:latin typeface="Frutiger 57Cn"/>
              <a:cs typeface="Frutiger 57Cn"/>
            </a:endParaRPr>
          </a:p>
        </p:txBody>
      </p:sp>
    </p:spTree>
    <p:extLst>
      <p:ext uri="{BB962C8B-B14F-4D97-AF65-F5344CB8AC3E}">
        <p14:creationId xmlns:p14="http://schemas.microsoft.com/office/powerpoint/2010/main" val="334902791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6186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What are spiritual gifts?</a:t>
            </a:r>
          </a:p>
          <a:p>
            <a:pPr algn="l"/>
            <a:r>
              <a:rPr lang="en-US" sz="3200" dirty="0" smtClean="0">
                <a:latin typeface="Frutiger 57Cn"/>
                <a:cs typeface="Frutiger 57Cn"/>
              </a:rPr>
              <a:t> </a:t>
            </a:r>
          </a:p>
          <a:p>
            <a:pPr algn="l"/>
            <a:r>
              <a:rPr lang="en-US" sz="3200" dirty="0" smtClean="0">
                <a:latin typeface="Frutiger 57Cn"/>
                <a:cs typeface="Frutiger 57Cn"/>
              </a:rPr>
              <a:t>“Gifts” = Greek </a:t>
            </a:r>
            <a:r>
              <a:rPr lang="en-US" sz="3200" i="1" dirty="0" smtClean="0">
                <a:latin typeface="Frutiger 57Cn"/>
                <a:cs typeface="Frutiger 57Cn"/>
              </a:rPr>
              <a:t>charisma, </a:t>
            </a:r>
            <a:r>
              <a:rPr lang="en-US" sz="3200" dirty="0" smtClean="0">
                <a:latin typeface="Frutiger 57Cn"/>
                <a:cs typeface="Frutiger 57Cn"/>
              </a:rPr>
              <a:t>“a </a:t>
            </a:r>
            <a:r>
              <a:rPr lang="en-US" sz="3200" dirty="0">
                <a:latin typeface="Frutiger 57Cn"/>
                <a:cs typeface="Frutiger 57Cn"/>
              </a:rPr>
              <a:t>gift of grace, an undeserved favor</a:t>
            </a:r>
            <a:r>
              <a:rPr lang="en-US" sz="3200" dirty="0" smtClean="0">
                <a:latin typeface="Frutiger 57Cn"/>
                <a:cs typeface="Frutiger 57Cn"/>
              </a:rPr>
              <a:t>”</a:t>
            </a:r>
          </a:p>
          <a:p>
            <a:pPr algn="l"/>
            <a:endParaRPr lang="en-US" sz="2000" dirty="0">
              <a:latin typeface="Frutiger 57Cn"/>
              <a:cs typeface="Frutiger 57Cn"/>
            </a:endParaRPr>
          </a:p>
          <a:p>
            <a:pPr algn="l"/>
            <a:r>
              <a:rPr lang="en-US" sz="3200" dirty="0" smtClean="0">
                <a:latin typeface="Frutiger 57Cn"/>
                <a:cs typeface="Frutiger 57Cn"/>
              </a:rPr>
              <a:t>Related to Greek </a:t>
            </a:r>
            <a:r>
              <a:rPr lang="en-US" sz="3200" i="1" dirty="0" err="1" smtClean="0">
                <a:latin typeface="Frutiger 57Cn"/>
                <a:cs typeface="Frutiger 57Cn"/>
              </a:rPr>
              <a:t>charis</a:t>
            </a:r>
            <a:r>
              <a:rPr lang="en-US" sz="3200" i="1" dirty="0" smtClean="0">
                <a:latin typeface="Frutiger 57Cn"/>
                <a:cs typeface="Frutiger 57Cn"/>
              </a:rPr>
              <a:t>, </a:t>
            </a:r>
            <a:r>
              <a:rPr lang="en-US" sz="3200" dirty="0" smtClean="0">
                <a:latin typeface="Frutiger 57Cn"/>
                <a:cs typeface="Frutiger 57Cn"/>
              </a:rPr>
              <a:t>“a gracious favor or benefit bestowed”</a:t>
            </a:r>
          </a:p>
          <a:p>
            <a:pPr algn="l"/>
            <a:endParaRPr lang="en-US" sz="2000" dirty="0">
              <a:latin typeface="Frutiger 57Cn"/>
              <a:cs typeface="Frutiger 57Cn"/>
            </a:endParaRPr>
          </a:p>
          <a:p>
            <a:pPr algn="l"/>
            <a:r>
              <a:rPr lang="en-US" sz="3200" dirty="0" smtClean="0">
                <a:solidFill>
                  <a:srgbClr val="FFCC66"/>
                </a:solidFill>
                <a:latin typeface="Frutiger 57Cn"/>
                <a:cs typeface="Frutiger 57Cn"/>
              </a:rPr>
              <a:t>These are not given because of anything we have done to deserve them.</a:t>
            </a:r>
          </a:p>
          <a:p>
            <a:pPr algn="l"/>
            <a:endParaRPr lang="en-US" sz="2000" dirty="0">
              <a:solidFill>
                <a:srgbClr val="FFCC66"/>
              </a:solidFill>
              <a:latin typeface="Frutiger 57Cn"/>
              <a:cs typeface="Frutiger 57Cn"/>
            </a:endParaRPr>
          </a:p>
          <a:p>
            <a:pPr algn="l"/>
            <a:r>
              <a:rPr lang="en-US" sz="3200" dirty="0" smtClean="0">
                <a:solidFill>
                  <a:srgbClr val="FFCC66"/>
                </a:solidFill>
                <a:latin typeface="Frutiger 57Cn"/>
                <a:cs typeface="Frutiger 57Cn"/>
              </a:rPr>
              <a:t>A simple definition:  A God-given ability, skill or talent used for serving others.</a:t>
            </a:r>
          </a:p>
        </p:txBody>
      </p:sp>
    </p:spTree>
    <p:extLst>
      <p:ext uri="{BB962C8B-B14F-4D97-AF65-F5344CB8AC3E}">
        <p14:creationId xmlns:p14="http://schemas.microsoft.com/office/powerpoint/2010/main" val="28927796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113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Why are they called “spiritual gifts?”</a:t>
            </a:r>
          </a:p>
          <a:p>
            <a:pPr algn="l"/>
            <a:r>
              <a:rPr lang="en-US" sz="3200" dirty="0" smtClean="0">
                <a:latin typeface="Frutiger 57Cn"/>
                <a:cs typeface="Frutiger 57Cn"/>
              </a:rPr>
              <a:t> </a:t>
            </a:r>
          </a:p>
        </p:txBody>
      </p:sp>
    </p:spTree>
    <p:extLst>
      <p:ext uri="{BB962C8B-B14F-4D97-AF65-F5344CB8AC3E}">
        <p14:creationId xmlns:p14="http://schemas.microsoft.com/office/powerpoint/2010/main" val="301670495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Why are they called “spiritual gifts?”</a:t>
            </a:r>
          </a:p>
          <a:p>
            <a:pPr algn="l"/>
            <a:r>
              <a:rPr lang="en-US" sz="3200" dirty="0" smtClean="0">
                <a:latin typeface="Frutiger 57Cn"/>
                <a:cs typeface="Frutiger 57Cn"/>
              </a:rPr>
              <a:t> </a:t>
            </a:r>
          </a:p>
          <a:p>
            <a:pPr algn="l"/>
            <a:r>
              <a:rPr lang="en-US" sz="3200" dirty="0" smtClean="0">
                <a:latin typeface="Frutiger 57Cn"/>
                <a:cs typeface="Frutiger 57Cn"/>
              </a:rPr>
              <a:t>They are </a:t>
            </a:r>
            <a:r>
              <a:rPr lang="en-US" sz="3200" i="1" dirty="0" smtClean="0">
                <a:latin typeface="Frutiger 57Cn"/>
                <a:cs typeface="Frutiger 57Cn"/>
              </a:rPr>
              <a:t>spiritual</a:t>
            </a:r>
            <a:r>
              <a:rPr lang="en-US" sz="3200" dirty="0" smtClean="0">
                <a:latin typeface="Frutiger 57Cn"/>
                <a:cs typeface="Frutiger 57Cn"/>
              </a:rPr>
              <a:t> because they are not physical.</a:t>
            </a:r>
          </a:p>
          <a:p>
            <a:pPr algn="l"/>
            <a:endParaRPr lang="en-US" sz="3200" dirty="0">
              <a:latin typeface="Frutiger 57Cn"/>
              <a:cs typeface="Frutiger 57Cn"/>
            </a:endParaRPr>
          </a:p>
        </p:txBody>
      </p:sp>
    </p:spTree>
    <p:extLst>
      <p:ext uri="{BB962C8B-B14F-4D97-AF65-F5344CB8AC3E}">
        <p14:creationId xmlns:p14="http://schemas.microsoft.com/office/powerpoint/2010/main" val="428773810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3108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Why are they called “spiritual gifts?”</a:t>
            </a:r>
          </a:p>
          <a:p>
            <a:pPr algn="l"/>
            <a:r>
              <a:rPr lang="en-US" sz="3200" dirty="0" smtClean="0">
                <a:latin typeface="Frutiger 57Cn"/>
                <a:cs typeface="Frutiger 57Cn"/>
              </a:rPr>
              <a:t> </a:t>
            </a:r>
          </a:p>
          <a:p>
            <a:pPr algn="l"/>
            <a:r>
              <a:rPr lang="en-US" sz="3200" dirty="0" smtClean="0">
                <a:latin typeface="Frutiger 57Cn"/>
                <a:cs typeface="Frutiger 57Cn"/>
              </a:rPr>
              <a:t>They are </a:t>
            </a:r>
            <a:r>
              <a:rPr lang="en-US" sz="3200" i="1" dirty="0" smtClean="0">
                <a:latin typeface="Frutiger 57Cn"/>
                <a:cs typeface="Frutiger 57Cn"/>
              </a:rPr>
              <a:t>spiritual</a:t>
            </a:r>
            <a:r>
              <a:rPr lang="en-US" sz="3200" dirty="0" smtClean="0">
                <a:latin typeface="Frutiger 57Cn"/>
                <a:cs typeface="Frutiger 57Cn"/>
              </a:rPr>
              <a:t> because they are not physical.</a:t>
            </a:r>
          </a:p>
          <a:p>
            <a:pPr algn="l"/>
            <a:endParaRPr lang="en-US" sz="3200" dirty="0">
              <a:latin typeface="Frutiger 57Cn"/>
              <a:cs typeface="Frutiger 57Cn"/>
            </a:endParaRPr>
          </a:p>
          <a:p>
            <a:pPr algn="l"/>
            <a:r>
              <a:rPr lang="en-US" sz="3200" dirty="0" smtClean="0">
                <a:latin typeface="Frutiger 57Cn"/>
                <a:cs typeface="Frutiger 57Cn"/>
              </a:rPr>
              <a:t>They are </a:t>
            </a:r>
            <a:r>
              <a:rPr lang="en-US" sz="3200" i="1" dirty="0" smtClean="0">
                <a:latin typeface="Frutiger 57Cn"/>
                <a:cs typeface="Frutiger 57Cn"/>
              </a:rPr>
              <a:t>gifts</a:t>
            </a:r>
            <a:r>
              <a:rPr lang="en-US" sz="3200" dirty="0" smtClean="0">
                <a:latin typeface="Frutiger 57Cn"/>
                <a:cs typeface="Frutiger 57Cn"/>
              </a:rPr>
              <a:t> because we don’t receive them by our own efforts or because we deserve them.</a:t>
            </a:r>
          </a:p>
        </p:txBody>
      </p:sp>
    </p:spTree>
    <p:extLst>
      <p:ext uri="{BB962C8B-B14F-4D97-AF65-F5344CB8AC3E}">
        <p14:creationId xmlns:p14="http://schemas.microsoft.com/office/powerpoint/2010/main" val="54631172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9"/>
          <p:cNvSpPr txBox="1">
            <a:spLocks/>
          </p:cNvSpPr>
          <p:nvPr/>
        </p:nvSpPr>
        <p:spPr>
          <a:xfrm>
            <a:off x="609600" y="1304925"/>
            <a:ext cx="8077200" cy="5324475"/>
          </a:xfrm>
          <a:prstGeom prst="rect">
            <a:avLst/>
          </a:prstGeom>
        </p:spPr>
        <p:txBody>
          <a:bodyPr vert="horz" anchor="b"/>
          <a:lstStyle>
            <a:lvl1pPr marL="0" indent="0" algn="l" rtl="0" eaLnBrk="0" fontAlgn="base" hangingPunct="0">
              <a:spcBef>
                <a:spcPct val="20000"/>
              </a:spcBef>
              <a:spcAft>
                <a:spcPct val="0"/>
              </a:spcAft>
              <a:buClr>
                <a:schemeClr val="tx2"/>
              </a:buClr>
              <a:buNone/>
              <a:defRPr sz="2000">
                <a:solidFill>
                  <a:srgbClr val="FFFFFF"/>
                </a:solidFill>
                <a:latin typeface="+mn-lt"/>
                <a:ea typeface="ＭＳ Ｐゴシック" charset="0"/>
                <a:cs typeface="ＭＳ Ｐゴシック" charset="0"/>
              </a:defRPr>
            </a:lvl1pPr>
            <a:lvl2pPr marL="457200" indent="0" algn="l" rtl="0" eaLnBrk="0" fontAlgn="base" hangingPunct="0">
              <a:spcBef>
                <a:spcPct val="20000"/>
              </a:spcBef>
              <a:spcAft>
                <a:spcPct val="0"/>
              </a:spcAft>
              <a:buClr>
                <a:schemeClr val="tx2"/>
              </a:buClr>
              <a:buNone/>
              <a:defRPr sz="1800">
                <a:solidFill>
                  <a:srgbClr val="FFFFFF"/>
                </a:solidFill>
                <a:latin typeface="+mn-lt"/>
                <a:ea typeface="ＭＳ Ｐゴシック" charset="-128"/>
              </a:defRPr>
            </a:lvl2pPr>
            <a:lvl3pPr marL="914400" indent="0" algn="l" rtl="0" eaLnBrk="0" fontAlgn="base" hangingPunct="0">
              <a:spcBef>
                <a:spcPct val="20000"/>
              </a:spcBef>
              <a:spcAft>
                <a:spcPct val="0"/>
              </a:spcAft>
              <a:buClr>
                <a:schemeClr val="tx2"/>
              </a:buClr>
              <a:buNone/>
              <a:defRPr sz="1600">
                <a:solidFill>
                  <a:srgbClr val="FFFFFF"/>
                </a:solidFill>
                <a:latin typeface="+mn-lt"/>
                <a:ea typeface="ＭＳ Ｐゴシック" charset="-128"/>
              </a:defRPr>
            </a:lvl3pPr>
            <a:lvl4pPr marL="1371600" indent="0" algn="l" rtl="0" eaLnBrk="0" fontAlgn="base" hangingPunct="0">
              <a:spcBef>
                <a:spcPct val="20000"/>
              </a:spcBef>
              <a:spcAft>
                <a:spcPct val="0"/>
              </a:spcAft>
              <a:buClr>
                <a:schemeClr val="tx2"/>
              </a:buClr>
              <a:buNone/>
              <a:defRPr sz="1400">
                <a:solidFill>
                  <a:srgbClr val="FFFFFF"/>
                </a:solidFill>
                <a:latin typeface="+mn-lt"/>
                <a:ea typeface="ＭＳ Ｐゴシック" charset="-128"/>
              </a:defRPr>
            </a:lvl4pPr>
            <a:lvl5pPr marL="1828800" indent="0" algn="l" rtl="0" eaLnBrk="0" fontAlgn="base" hangingPunct="0">
              <a:spcBef>
                <a:spcPct val="20000"/>
              </a:spcBef>
              <a:spcAft>
                <a:spcPct val="0"/>
              </a:spcAft>
              <a:buClr>
                <a:schemeClr val="tx2"/>
              </a:buClr>
              <a:buNone/>
              <a:defRPr sz="1400">
                <a:solidFill>
                  <a:srgbClr val="FFFFFF"/>
                </a:solidFill>
                <a:latin typeface="+mn-lt"/>
                <a:ea typeface="ＭＳ Ｐゴシック" charset="-128"/>
              </a:defRPr>
            </a:lvl5pPr>
            <a:lvl6pPr marL="2286000" indent="0" algn="l" rtl="0" eaLnBrk="0" fontAlgn="base" hangingPunct="0">
              <a:spcBef>
                <a:spcPct val="20000"/>
              </a:spcBef>
              <a:spcAft>
                <a:spcPct val="0"/>
              </a:spcAft>
              <a:buClr>
                <a:schemeClr val="tx2"/>
              </a:buClr>
              <a:buNone/>
              <a:defRPr sz="1400">
                <a:solidFill>
                  <a:srgbClr val="FFFFFF"/>
                </a:solidFill>
                <a:latin typeface="+mn-lt"/>
                <a:ea typeface="ＭＳ Ｐゴシック" charset="-128"/>
              </a:defRPr>
            </a:lvl6pPr>
            <a:lvl7pPr marL="2743200" indent="0" algn="l" rtl="0" eaLnBrk="0" fontAlgn="base" hangingPunct="0">
              <a:spcBef>
                <a:spcPct val="20000"/>
              </a:spcBef>
              <a:spcAft>
                <a:spcPct val="0"/>
              </a:spcAft>
              <a:buClr>
                <a:schemeClr val="tx2"/>
              </a:buClr>
              <a:buNone/>
              <a:defRPr sz="1400">
                <a:solidFill>
                  <a:srgbClr val="FFFFFF"/>
                </a:solidFill>
                <a:latin typeface="+mn-lt"/>
                <a:ea typeface="ＭＳ Ｐゴシック" charset="-128"/>
              </a:defRPr>
            </a:lvl7pPr>
            <a:lvl8pPr marL="3200400" indent="0" algn="l" rtl="0" eaLnBrk="0" fontAlgn="base" hangingPunct="0">
              <a:spcBef>
                <a:spcPct val="20000"/>
              </a:spcBef>
              <a:spcAft>
                <a:spcPct val="0"/>
              </a:spcAft>
              <a:buClr>
                <a:schemeClr val="tx2"/>
              </a:buClr>
              <a:buNone/>
              <a:defRPr sz="1400">
                <a:solidFill>
                  <a:srgbClr val="FFFFFF"/>
                </a:solidFill>
                <a:latin typeface="+mn-lt"/>
                <a:ea typeface="ＭＳ Ｐゴシック" charset="-128"/>
              </a:defRPr>
            </a:lvl8pPr>
            <a:lvl9pPr marL="3657600" indent="0" algn="l" rtl="0" eaLnBrk="0" fontAlgn="base" hangingPunct="0">
              <a:spcBef>
                <a:spcPct val="20000"/>
              </a:spcBef>
              <a:spcAft>
                <a:spcPct val="0"/>
              </a:spcAft>
              <a:buClr>
                <a:schemeClr val="tx2"/>
              </a:buClr>
              <a:buNone/>
              <a:defRPr sz="1400">
                <a:solidFill>
                  <a:srgbClr val="FFFFFF"/>
                </a:solidFill>
                <a:latin typeface="+mn-lt"/>
                <a:ea typeface="ＭＳ Ｐゴシック" charset="-128"/>
              </a:defRPr>
            </a:lvl9pPr>
          </a:lstStyle>
          <a:p>
            <a:pPr algn="ctr">
              <a:buFont typeface="Wingdings 2" charset="0"/>
              <a:buNone/>
            </a:pPr>
            <a:r>
              <a:rPr lang="en-US" sz="3600" b="1" i="1" dirty="0" smtClean="0">
                <a:latin typeface="Frutiger 57Cn"/>
                <a:cs typeface="Frutiger 57Cn"/>
              </a:rPr>
              <a:t>UCG Vision Statement</a:t>
            </a:r>
          </a:p>
          <a:p>
            <a:r>
              <a:rPr lang="en-US" sz="3200" dirty="0" smtClean="0">
                <a:latin typeface="Frutiger 57Cn"/>
                <a:cs typeface="Frutiger 57Cn"/>
              </a:rPr>
              <a:t>“The vision of the United Church of God is ‘A </a:t>
            </a:r>
            <a:r>
              <a:rPr lang="en-US" sz="3200" dirty="0">
                <a:latin typeface="Frutiger 57Cn"/>
                <a:cs typeface="Frutiger 57Cn"/>
              </a:rPr>
              <a:t>Church led by God’s Holy Spirit, joined and knit together by what every member supplies, with all doing their share and growing in love to fulfill God’s great purpose for humanity to bring many children to glory (Ephesians 4:16; Hebrews 2:10)</a:t>
            </a:r>
            <a:r>
              <a:rPr lang="en-US" sz="3200" dirty="0" smtClean="0">
                <a:latin typeface="Frutiger 57Cn"/>
                <a:cs typeface="Frutiger 57Cn"/>
              </a:rPr>
              <a:t>.’”</a:t>
            </a:r>
          </a:p>
          <a:p>
            <a:endParaRPr lang="en-US" sz="3200" dirty="0" smtClean="0">
              <a:latin typeface="Corbel" charset="0"/>
            </a:endParaRPr>
          </a:p>
          <a:p>
            <a:endParaRPr lang="en-US" sz="3200" dirty="0" smtClean="0">
              <a:latin typeface="Corbel" charset="0"/>
            </a:endParaRPr>
          </a:p>
          <a:p>
            <a:endParaRPr lang="en-US" sz="3200" dirty="0">
              <a:latin typeface="Corbel" charset="0"/>
            </a:endParaRPr>
          </a:p>
          <a:p>
            <a:r>
              <a:rPr lang="en-US" sz="3200" dirty="0" smtClean="0">
                <a:latin typeface="Corbel" charset="0"/>
              </a:rPr>
              <a:t> </a:t>
            </a:r>
            <a:endParaRPr lang="en-US" dirty="0">
              <a:latin typeface="Corbel" charset="0"/>
            </a:endParaRPr>
          </a:p>
        </p:txBody>
      </p:sp>
    </p:spTree>
    <p:extLst>
      <p:ext uri="{BB962C8B-B14F-4D97-AF65-F5344CB8AC3E}">
        <p14:creationId xmlns:p14="http://schemas.microsoft.com/office/powerpoint/2010/main" val="82957845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113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Why does God give spiritual gifts?</a:t>
            </a:r>
          </a:p>
          <a:p>
            <a:pPr algn="l"/>
            <a:r>
              <a:rPr lang="en-US" sz="3200" dirty="0" smtClean="0">
                <a:latin typeface="Frutiger 57Cn"/>
                <a:cs typeface="Frutiger 57Cn"/>
              </a:rPr>
              <a:t> </a:t>
            </a:r>
          </a:p>
        </p:txBody>
      </p:sp>
    </p:spTree>
    <p:extLst>
      <p:ext uri="{BB962C8B-B14F-4D97-AF65-F5344CB8AC3E}">
        <p14:creationId xmlns:p14="http://schemas.microsoft.com/office/powerpoint/2010/main" val="363931208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2616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Why does God give spiritual gifts?</a:t>
            </a:r>
          </a:p>
          <a:p>
            <a:pPr algn="l"/>
            <a:r>
              <a:rPr lang="en-US" sz="3200" dirty="0" smtClean="0">
                <a:latin typeface="Frutiger 57Cn"/>
                <a:cs typeface="Frutiger 57Cn"/>
              </a:rPr>
              <a:t> </a:t>
            </a:r>
          </a:p>
          <a:p>
            <a:pPr algn="l"/>
            <a:r>
              <a:rPr lang="en-US" sz="3200" dirty="0">
                <a:latin typeface="Frutiger 57Cn"/>
                <a:cs typeface="Frutiger 57Cn"/>
              </a:rPr>
              <a:t>• God gives spiritual gifts “to prepare God’s people for works of </a:t>
            </a:r>
            <a:r>
              <a:rPr lang="en-US" sz="3200" dirty="0" smtClean="0">
                <a:latin typeface="Frutiger 57Cn"/>
                <a:cs typeface="Frutiger 57Cn"/>
              </a:rPr>
              <a:t>service” </a:t>
            </a:r>
            <a:r>
              <a:rPr lang="en-US" sz="3200" dirty="0">
                <a:latin typeface="Frutiger 57Cn"/>
                <a:cs typeface="Frutiger 57Cn"/>
              </a:rPr>
              <a:t>(Ephesians 4:7-8, 12, </a:t>
            </a:r>
            <a:r>
              <a:rPr lang="en-US" sz="3200" dirty="0" smtClean="0">
                <a:latin typeface="Frutiger 57Cn"/>
                <a:cs typeface="Frutiger 57Cn"/>
              </a:rPr>
              <a:t>NIV).</a:t>
            </a:r>
          </a:p>
        </p:txBody>
      </p:sp>
    </p:spTree>
    <p:extLst>
      <p:ext uri="{BB962C8B-B14F-4D97-AF65-F5344CB8AC3E}">
        <p14:creationId xmlns:p14="http://schemas.microsoft.com/office/powerpoint/2010/main" val="280589471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2616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Why does God give spiritual gifts?</a:t>
            </a:r>
          </a:p>
          <a:p>
            <a:pPr algn="l"/>
            <a:r>
              <a:rPr lang="en-US" sz="3200" dirty="0" smtClean="0">
                <a:latin typeface="Frutiger 57Cn"/>
                <a:cs typeface="Frutiger 57Cn"/>
              </a:rPr>
              <a:t> </a:t>
            </a:r>
          </a:p>
          <a:p>
            <a:pPr algn="l"/>
            <a:r>
              <a:rPr lang="en-US" sz="3200" dirty="0" smtClean="0">
                <a:latin typeface="Frutiger 57Cn"/>
                <a:cs typeface="Frutiger 57Cn"/>
              </a:rPr>
              <a:t>“As </a:t>
            </a:r>
            <a:r>
              <a:rPr lang="en-US" sz="3200" dirty="0">
                <a:latin typeface="Frutiger 57Cn"/>
                <a:cs typeface="Frutiger 57Cn"/>
              </a:rPr>
              <a:t>good stewards of the varied gifts given you by God</a:t>
            </a:r>
            <a:r>
              <a:rPr lang="en-US" sz="3200" i="1" dirty="0">
                <a:latin typeface="Frutiger 57Cn"/>
                <a:cs typeface="Frutiger 57Cn"/>
              </a:rPr>
              <a:t>, let each use the gift he has received in service to others”</a:t>
            </a:r>
            <a:r>
              <a:rPr lang="en-US" sz="3200" dirty="0">
                <a:latin typeface="Frutiger 57Cn"/>
                <a:cs typeface="Frutiger 57Cn"/>
              </a:rPr>
              <a:t> (1 Peter 4:10, REB). </a:t>
            </a:r>
            <a:endParaRPr lang="en-US" sz="3200" dirty="0" smtClean="0">
              <a:latin typeface="Frutiger 57Cn"/>
              <a:cs typeface="Frutiger 57Cn"/>
            </a:endParaRPr>
          </a:p>
        </p:txBody>
      </p:sp>
    </p:spTree>
    <p:extLst>
      <p:ext uri="{BB962C8B-B14F-4D97-AF65-F5344CB8AC3E}">
        <p14:creationId xmlns:p14="http://schemas.microsoft.com/office/powerpoint/2010/main" val="294517891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606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Why does God give spiritual gifts?</a:t>
            </a:r>
          </a:p>
          <a:p>
            <a:pPr algn="l"/>
            <a:r>
              <a:rPr lang="en-US" sz="3200" dirty="0" smtClean="0">
                <a:latin typeface="Frutiger 57Cn"/>
                <a:cs typeface="Frutiger 57Cn"/>
              </a:rPr>
              <a:t> </a:t>
            </a:r>
          </a:p>
          <a:p>
            <a:pPr algn="l"/>
            <a:r>
              <a:rPr lang="en-US" sz="3200" dirty="0" smtClean="0">
                <a:latin typeface="Frutiger 57Cn"/>
                <a:cs typeface="Frutiger 57Cn"/>
              </a:rPr>
              <a:t>• </a:t>
            </a:r>
            <a:r>
              <a:rPr lang="en-US" sz="3200" dirty="0">
                <a:latin typeface="Frutiger 57Cn"/>
                <a:cs typeface="Frutiger 57Cn"/>
              </a:rPr>
              <a:t>Ephesians 4:1-</a:t>
            </a:r>
            <a:r>
              <a:rPr lang="en-US" sz="3200" dirty="0" smtClean="0">
                <a:latin typeface="Frutiger 57Cn"/>
                <a:cs typeface="Frutiger 57Cn"/>
              </a:rPr>
              <a:t>16: God gives spiritual </a:t>
            </a:r>
            <a:r>
              <a:rPr lang="en-US" sz="3200" dirty="0">
                <a:latin typeface="Frutiger 57Cn"/>
                <a:cs typeface="Frutiger 57Cn"/>
              </a:rPr>
              <a:t>gifts </a:t>
            </a:r>
            <a:r>
              <a:rPr lang="en-US" sz="3200" dirty="0" smtClean="0">
                <a:latin typeface="Frutiger 57Cn"/>
                <a:cs typeface="Frutiger 57Cn"/>
              </a:rPr>
              <a:t>to </a:t>
            </a:r>
            <a:r>
              <a:rPr lang="en-US" sz="3200" dirty="0">
                <a:latin typeface="Frutiger 57Cn"/>
                <a:cs typeface="Frutiger 57Cn"/>
              </a:rPr>
              <a:t>build the body of </a:t>
            </a:r>
            <a:r>
              <a:rPr lang="en-US" sz="3200" dirty="0" smtClean="0">
                <a:latin typeface="Frutiger 57Cn"/>
                <a:cs typeface="Frutiger 57Cn"/>
              </a:rPr>
              <a:t>Christ so that </a:t>
            </a:r>
            <a:r>
              <a:rPr lang="en-US" sz="3200" dirty="0">
                <a:latin typeface="Frutiger 57Cn"/>
                <a:cs typeface="Frutiger 57Cn"/>
              </a:rPr>
              <a:t>we “grow up in all things into Him who is the Head—Christ—from whom the whole body, joined and knit together by what every joint supplies, according to the effective working by which every part does its share, causes growth of the body for the edifying of itself in love” (verses 15-16)</a:t>
            </a:r>
            <a:r>
              <a:rPr lang="en-US" sz="3200" dirty="0" smtClean="0">
                <a:latin typeface="Frutiger 57Cn"/>
                <a:cs typeface="Frutiger 57Cn"/>
              </a:rPr>
              <a:t>.</a:t>
            </a:r>
          </a:p>
          <a:p>
            <a:pPr algn="l"/>
            <a:r>
              <a:rPr lang="en-US" sz="3200" dirty="0" smtClean="0">
                <a:latin typeface="Frutiger 57Cn"/>
                <a:cs typeface="Frutiger 57Cn"/>
              </a:rPr>
              <a:t> </a:t>
            </a:r>
            <a:r>
              <a:rPr lang="en-US" sz="3200" dirty="0">
                <a:latin typeface="Frutiger 57Cn"/>
                <a:cs typeface="Frutiger 57Cn"/>
              </a:rPr>
              <a:t/>
            </a:r>
            <a:br>
              <a:rPr lang="en-US" sz="3200" dirty="0">
                <a:latin typeface="Frutiger 57Cn"/>
                <a:cs typeface="Frutiger 57Cn"/>
              </a:rPr>
            </a:br>
            <a:endParaRPr lang="en-US" sz="3200" dirty="0" smtClean="0">
              <a:solidFill>
                <a:srgbClr val="FFCC66"/>
              </a:solidFill>
              <a:latin typeface="Frutiger 57Cn"/>
              <a:cs typeface="Frutiger 57Cn"/>
            </a:endParaRPr>
          </a:p>
        </p:txBody>
      </p:sp>
    </p:spTree>
    <p:extLst>
      <p:ext uri="{BB962C8B-B14F-4D97-AF65-F5344CB8AC3E}">
        <p14:creationId xmlns:p14="http://schemas.microsoft.com/office/powerpoint/2010/main" val="254824019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606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Why does God give spiritual gifts?</a:t>
            </a:r>
          </a:p>
          <a:p>
            <a:pPr algn="l"/>
            <a:r>
              <a:rPr lang="en-US" sz="3200" dirty="0" smtClean="0">
                <a:latin typeface="Frutiger 57Cn"/>
                <a:cs typeface="Frutiger 57Cn"/>
              </a:rPr>
              <a:t> </a:t>
            </a:r>
          </a:p>
          <a:p>
            <a:pPr algn="l"/>
            <a:r>
              <a:rPr lang="en-US" sz="3200" dirty="0" smtClean="0">
                <a:latin typeface="Frutiger 57Cn"/>
                <a:cs typeface="Frutiger 57Cn"/>
              </a:rPr>
              <a:t>• </a:t>
            </a:r>
            <a:r>
              <a:rPr lang="en-US" sz="3200" dirty="0">
                <a:latin typeface="Frutiger 57Cn"/>
                <a:cs typeface="Frutiger 57Cn"/>
              </a:rPr>
              <a:t>Ephesians 4:1-</a:t>
            </a:r>
            <a:r>
              <a:rPr lang="en-US" sz="3200" dirty="0" smtClean="0">
                <a:latin typeface="Frutiger 57Cn"/>
                <a:cs typeface="Frutiger 57Cn"/>
              </a:rPr>
              <a:t>16: God gives spiritual </a:t>
            </a:r>
            <a:r>
              <a:rPr lang="en-US" sz="3200" dirty="0">
                <a:latin typeface="Frutiger 57Cn"/>
                <a:cs typeface="Frutiger 57Cn"/>
              </a:rPr>
              <a:t>gifts </a:t>
            </a:r>
            <a:r>
              <a:rPr lang="en-US" sz="3200" dirty="0" smtClean="0">
                <a:latin typeface="Frutiger 57Cn"/>
                <a:cs typeface="Frutiger 57Cn"/>
              </a:rPr>
              <a:t>to </a:t>
            </a:r>
            <a:r>
              <a:rPr lang="en-US" sz="3200" dirty="0">
                <a:latin typeface="Frutiger 57Cn"/>
                <a:cs typeface="Frutiger 57Cn"/>
              </a:rPr>
              <a:t>build the body of </a:t>
            </a:r>
            <a:r>
              <a:rPr lang="en-US" sz="3200" dirty="0" smtClean="0">
                <a:latin typeface="Frutiger 57Cn"/>
                <a:cs typeface="Frutiger 57Cn"/>
              </a:rPr>
              <a:t>Christ so that </a:t>
            </a:r>
            <a:r>
              <a:rPr lang="en-US" sz="3200" dirty="0">
                <a:latin typeface="Frutiger 57Cn"/>
                <a:cs typeface="Frutiger 57Cn"/>
              </a:rPr>
              <a:t>we “grow up in all things into Him who is the Head—Christ—from whom the whole body, joined and knit together by what every joint supplies, according to the effective working by which every part does its share, causes growth of the body for the edifying of itself in love” (verses 15-16)</a:t>
            </a:r>
            <a:r>
              <a:rPr lang="en-US" sz="3200" dirty="0" smtClean="0">
                <a:latin typeface="Frutiger 57Cn"/>
                <a:cs typeface="Frutiger 57Cn"/>
              </a:rPr>
              <a:t>.</a:t>
            </a:r>
          </a:p>
          <a:p>
            <a:pPr algn="l"/>
            <a:r>
              <a:rPr lang="en-US" sz="3200" dirty="0" smtClean="0">
                <a:latin typeface="Frutiger 57Cn"/>
                <a:cs typeface="Frutiger 57Cn"/>
              </a:rPr>
              <a:t> </a:t>
            </a:r>
            <a:r>
              <a:rPr lang="en-US" sz="3200" dirty="0">
                <a:latin typeface="Frutiger 57Cn"/>
                <a:cs typeface="Frutiger 57Cn"/>
              </a:rPr>
              <a:t/>
            </a:r>
            <a:br>
              <a:rPr lang="en-US" sz="3200" dirty="0">
                <a:latin typeface="Frutiger 57Cn"/>
                <a:cs typeface="Frutiger 57Cn"/>
              </a:rPr>
            </a:br>
            <a:r>
              <a:rPr lang="en-US" sz="3200" dirty="0" smtClean="0">
                <a:latin typeface="Frutiger 57Cn"/>
                <a:cs typeface="Frutiger 57Cn"/>
              </a:rPr>
              <a:t>“Edifying” = building God’s house or temple </a:t>
            </a:r>
            <a:endParaRPr lang="en-US" sz="3200" dirty="0" smtClean="0">
              <a:solidFill>
                <a:srgbClr val="FFCC66"/>
              </a:solidFill>
              <a:latin typeface="Frutiger 57Cn"/>
              <a:cs typeface="Frutiger 57Cn"/>
            </a:endParaRPr>
          </a:p>
        </p:txBody>
      </p:sp>
    </p:spTree>
    <p:extLst>
      <p:ext uri="{BB962C8B-B14F-4D97-AF65-F5344CB8AC3E}">
        <p14:creationId xmlns:p14="http://schemas.microsoft.com/office/powerpoint/2010/main" val="69051757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Why does God give spiritual gifts?</a:t>
            </a:r>
          </a:p>
          <a:p>
            <a:pPr algn="l"/>
            <a:r>
              <a:rPr lang="en-US" sz="3200" dirty="0" smtClean="0">
                <a:latin typeface="Frutiger 57Cn"/>
                <a:cs typeface="Frutiger 57Cn"/>
              </a:rPr>
              <a:t> </a:t>
            </a:r>
          </a:p>
          <a:p>
            <a:pPr algn="l"/>
            <a:r>
              <a:rPr lang="en-US" sz="3200" dirty="0" smtClean="0">
                <a:latin typeface="Frutiger 57Cn"/>
                <a:cs typeface="Frutiger 57Cn"/>
              </a:rPr>
              <a:t>• God gives spiritual </a:t>
            </a:r>
            <a:r>
              <a:rPr lang="en-US" sz="3200" dirty="0">
                <a:latin typeface="Frutiger 57Cn"/>
                <a:cs typeface="Frutiger 57Cn"/>
              </a:rPr>
              <a:t>gifts </a:t>
            </a:r>
            <a:r>
              <a:rPr lang="en-US" sz="3200" dirty="0" smtClean="0">
                <a:latin typeface="Frutiger 57Cn"/>
                <a:cs typeface="Frutiger 57Cn"/>
              </a:rPr>
              <a:t>because He loves us. </a:t>
            </a:r>
            <a:endParaRPr lang="en-US" sz="3200" dirty="0" smtClean="0">
              <a:solidFill>
                <a:srgbClr val="FFCC66"/>
              </a:solidFill>
              <a:latin typeface="Frutiger 57Cn"/>
              <a:cs typeface="Frutiger 57Cn"/>
            </a:endParaRPr>
          </a:p>
        </p:txBody>
      </p:sp>
    </p:spTree>
    <p:extLst>
      <p:ext uri="{BB962C8B-B14F-4D97-AF65-F5344CB8AC3E}">
        <p14:creationId xmlns:p14="http://schemas.microsoft.com/office/powerpoint/2010/main" val="353767591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6555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Why does God give spiritual gifts?</a:t>
            </a:r>
          </a:p>
          <a:p>
            <a:pPr algn="l"/>
            <a:r>
              <a:rPr lang="en-US" sz="3200" dirty="0" smtClean="0">
                <a:latin typeface="Frutiger 57Cn"/>
                <a:cs typeface="Frutiger 57Cn"/>
              </a:rPr>
              <a:t> </a:t>
            </a:r>
          </a:p>
          <a:p>
            <a:pPr algn="l"/>
            <a:r>
              <a:rPr lang="en-US" sz="3200" dirty="0" smtClean="0">
                <a:latin typeface="Frutiger 57Cn"/>
                <a:cs typeface="Frutiger 57Cn"/>
              </a:rPr>
              <a:t>• God gives spiritual </a:t>
            </a:r>
            <a:r>
              <a:rPr lang="en-US" sz="3200" dirty="0">
                <a:latin typeface="Frutiger 57Cn"/>
                <a:cs typeface="Frutiger 57Cn"/>
              </a:rPr>
              <a:t>gifts </a:t>
            </a:r>
            <a:r>
              <a:rPr lang="en-US" sz="3200" dirty="0" smtClean="0">
                <a:latin typeface="Frutiger 57Cn"/>
                <a:cs typeface="Frutiger 57Cn"/>
              </a:rPr>
              <a:t>because He loves us. Matthew 7:9-11:</a:t>
            </a:r>
          </a:p>
          <a:p>
            <a:pPr algn="l"/>
            <a:r>
              <a:rPr lang="en-US" sz="3200" dirty="0" smtClean="0">
                <a:latin typeface="Frutiger 57Cn"/>
                <a:cs typeface="Frutiger 57Cn"/>
              </a:rPr>
              <a:t>9  “</a:t>
            </a:r>
            <a:r>
              <a:rPr lang="en-US" sz="3200" dirty="0">
                <a:latin typeface="Frutiger 57Cn"/>
                <a:cs typeface="Frutiger 57Cn"/>
              </a:rPr>
              <a:t>Or what man is there among you who, if his son asks for bread, will give him a stone?</a:t>
            </a:r>
          </a:p>
          <a:p>
            <a:pPr algn="l"/>
            <a:r>
              <a:rPr lang="en-US" sz="3200" dirty="0" smtClean="0">
                <a:latin typeface="Frutiger 57Cn"/>
                <a:cs typeface="Frutiger 57Cn"/>
              </a:rPr>
              <a:t>10  “</a:t>
            </a:r>
            <a:r>
              <a:rPr lang="en-US" sz="3200" dirty="0">
                <a:latin typeface="Frutiger 57Cn"/>
                <a:cs typeface="Frutiger 57Cn"/>
              </a:rPr>
              <a:t>Or if he asks for a fish, will he give him a serpent?</a:t>
            </a:r>
          </a:p>
          <a:p>
            <a:pPr algn="l"/>
            <a:r>
              <a:rPr lang="en-US" sz="3200" dirty="0" smtClean="0">
                <a:latin typeface="Frutiger 57Cn"/>
                <a:cs typeface="Frutiger 57Cn"/>
              </a:rPr>
              <a:t>11  </a:t>
            </a:r>
            <a:r>
              <a:rPr lang="en-US" sz="3200" dirty="0">
                <a:latin typeface="Frutiger 57Cn"/>
                <a:cs typeface="Frutiger 57Cn"/>
              </a:rPr>
              <a:t>“If you then, being evil, know how to give good gifts to your children, how much more will your Father who is in heaven give good things to those who ask Him!</a:t>
            </a:r>
            <a:r>
              <a:rPr lang="en-US" sz="3200" dirty="0" smtClean="0">
                <a:latin typeface="Frutiger 57Cn"/>
                <a:cs typeface="Frutiger 57Cn"/>
              </a:rPr>
              <a:t> </a:t>
            </a:r>
          </a:p>
          <a:p>
            <a:pPr algn="l"/>
            <a:endParaRPr lang="en-US" sz="3200" dirty="0" smtClean="0">
              <a:solidFill>
                <a:srgbClr val="FFCC66"/>
              </a:solidFill>
              <a:latin typeface="Frutiger 57Cn"/>
              <a:cs typeface="Frutiger 57Cn"/>
            </a:endParaRPr>
          </a:p>
        </p:txBody>
      </p:sp>
    </p:spTree>
    <p:extLst>
      <p:ext uri="{BB962C8B-B14F-4D97-AF65-F5344CB8AC3E}">
        <p14:creationId xmlns:p14="http://schemas.microsoft.com/office/powerpoint/2010/main" val="401648124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1692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What is the difference between talents, skills and spiritual gifts?</a:t>
            </a:r>
          </a:p>
          <a:p>
            <a:pPr algn="l"/>
            <a:r>
              <a:rPr lang="en-US" sz="3200" dirty="0" smtClean="0">
                <a:latin typeface="Frutiger 57Cn"/>
                <a:cs typeface="Frutiger 57Cn"/>
              </a:rPr>
              <a:t> </a:t>
            </a:r>
          </a:p>
        </p:txBody>
      </p:sp>
    </p:spTree>
    <p:extLst>
      <p:ext uri="{BB962C8B-B14F-4D97-AF65-F5344CB8AC3E}">
        <p14:creationId xmlns:p14="http://schemas.microsoft.com/office/powerpoint/2010/main" val="283551844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228600" y="457200"/>
            <a:ext cx="2819400" cy="5410200"/>
          </a:xfrm>
          <a:prstGeom prst="rect">
            <a:avLst/>
          </a:prstGeom>
        </p:spPr>
        <p:txBody>
          <a:bodyPr/>
          <a:lstStyle>
            <a:lvl1pPr marL="342900" indent="-342900" algn="l" rtl="0" eaLnBrk="0" fontAlgn="base" hangingPunct="0">
              <a:spcBef>
                <a:spcPct val="20000"/>
              </a:spcBef>
              <a:spcAft>
                <a:spcPct val="0"/>
              </a:spcAft>
              <a:buClr>
                <a:schemeClr val="tx2"/>
              </a:buClr>
              <a:buChar char="•"/>
              <a:defRPr sz="3600">
                <a:solidFill>
                  <a:srgbClr val="FFFFFF"/>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chemeClr val="tx2"/>
              </a:buClr>
              <a:buChar char="–"/>
              <a:defRPr sz="3200">
                <a:solidFill>
                  <a:srgbClr val="FFFFFF"/>
                </a:solidFill>
                <a:latin typeface="+mn-lt"/>
                <a:ea typeface="ＭＳ Ｐゴシック" charset="-128"/>
              </a:defRPr>
            </a:lvl2pPr>
            <a:lvl3pPr marL="1143000" indent="-228600" algn="l" rtl="0" eaLnBrk="0" fontAlgn="base" hangingPunct="0">
              <a:spcBef>
                <a:spcPct val="20000"/>
              </a:spcBef>
              <a:spcAft>
                <a:spcPct val="0"/>
              </a:spcAft>
              <a:buClr>
                <a:schemeClr val="tx2"/>
              </a:buClr>
              <a:buChar char="•"/>
              <a:defRPr sz="2800">
                <a:solidFill>
                  <a:srgbClr val="FFFFFF"/>
                </a:solidFill>
                <a:latin typeface="+mn-lt"/>
                <a:ea typeface="ＭＳ Ｐゴシック" charset="-128"/>
              </a:defRPr>
            </a:lvl3pPr>
            <a:lvl4pPr marL="1600200" indent="-228600" algn="l" rtl="0" eaLnBrk="0" fontAlgn="base" hangingPunct="0">
              <a:spcBef>
                <a:spcPct val="20000"/>
              </a:spcBef>
              <a:spcAft>
                <a:spcPct val="0"/>
              </a:spcAft>
              <a:buClr>
                <a:schemeClr val="tx2"/>
              </a:buClr>
              <a:buChar char="–"/>
              <a:defRPr sz="2400">
                <a:solidFill>
                  <a:srgbClr val="FFFFFF"/>
                </a:solidFill>
                <a:latin typeface="+mn-lt"/>
                <a:ea typeface="ＭＳ Ｐゴシック" charset="-128"/>
              </a:defRPr>
            </a:lvl4pPr>
            <a:lvl5pPr marL="20574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5pPr>
            <a:lvl6pPr marL="25146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6pPr>
            <a:lvl7pPr marL="29718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7pPr>
            <a:lvl8pPr marL="34290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8pPr>
            <a:lvl9pPr marL="38862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9pPr>
          </a:lstStyle>
          <a:p>
            <a:pPr marL="0" indent="0" algn="ctr">
              <a:spcBef>
                <a:spcPts val="800"/>
              </a:spcBef>
              <a:buFont typeface="Wingdings 2" charset="0"/>
              <a:buNone/>
            </a:pPr>
            <a:r>
              <a:rPr lang="en-US" dirty="0" smtClean="0">
                <a:solidFill>
                  <a:srgbClr val="FFDA7E"/>
                </a:solidFill>
                <a:latin typeface="Frutiger 57Cn"/>
                <a:cs typeface="Frutiger 57Cn"/>
              </a:rPr>
              <a:t>Natural </a:t>
            </a:r>
            <a:br>
              <a:rPr lang="en-US" dirty="0" smtClean="0">
                <a:solidFill>
                  <a:srgbClr val="FFDA7E"/>
                </a:solidFill>
                <a:latin typeface="Frutiger 57Cn"/>
                <a:cs typeface="Frutiger 57Cn"/>
              </a:rPr>
            </a:br>
            <a:r>
              <a:rPr lang="en-US" dirty="0" smtClean="0">
                <a:solidFill>
                  <a:srgbClr val="FFDA7E"/>
                </a:solidFill>
                <a:latin typeface="Frutiger 57Cn"/>
                <a:cs typeface="Frutiger 57Cn"/>
              </a:rPr>
              <a:t>Talents </a:t>
            </a:r>
            <a:endParaRPr lang="en-US" sz="2400" dirty="0">
              <a:latin typeface="Frutiger 57Cn"/>
              <a:cs typeface="Frutiger 57Cn"/>
            </a:endParaRPr>
          </a:p>
          <a:p>
            <a:pPr marL="0" indent="0" algn="ctr">
              <a:buNone/>
            </a:pPr>
            <a:r>
              <a:rPr lang="en-US" sz="2400" dirty="0">
                <a:latin typeface="Frutiger 57Cn"/>
                <a:cs typeface="Frutiger 57Cn"/>
              </a:rPr>
              <a:t>Given by God through</a:t>
            </a:r>
          </a:p>
          <a:p>
            <a:pPr marL="0" indent="0" algn="ctr">
              <a:buNone/>
            </a:pPr>
            <a:r>
              <a:rPr lang="en-US" sz="2400" dirty="0">
                <a:latin typeface="Frutiger 57Cn"/>
                <a:cs typeface="Frutiger 57Cn"/>
              </a:rPr>
              <a:t>parents</a:t>
            </a:r>
          </a:p>
          <a:p>
            <a:pPr marL="0" indent="0" algn="ctr">
              <a:buNone/>
            </a:pPr>
            <a:r>
              <a:rPr lang="en-US" sz="2400" dirty="0">
                <a:latin typeface="Frutiger 57Cn"/>
                <a:cs typeface="Frutiger 57Cn"/>
              </a:rPr>
              <a:t> </a:t>
            </a:r>
          </a:p>
          <a:p>
            <a:pPr marL="0" indent="0" algn="ctr">
              <a:buNone/>
            </a:pPr>
            <a:r>
              <a:rPr lang="en-US" sz="2400" dirty="0">
                <a:latin typeface="Frutiger 57Cn"/>
                <a:cs typeface="Frutiger 57Cn"/>
              </a:rPr>
              <a:t>Given at birth</a:t>
            </a:r>
          </a:p>
          <a:p>
            <a:pPr marL="0" indent="0" algn="ctr">
              <a:buNone/>
            </a:pPr>
            <a:r>
              <a:rPr lang="en-US" sz="2400" dirty="0">
                <a:latin typeface="Frutiger 57Cn"/>
                <a:cs typeface="Frutiger 57Cn"/>
              </a:rPr>
              <a:t> </a:t>
            </a:r>
          </a:p>
          <a:p>
            <a:pPr marL="0" indent="0" algn="ctr">
              <a:buNone/>
            </a:pPr>
            <a:r>
              <a:rPr lang="en-US" sz="2400" dirty="0">
                <a:latin typeface="Frutiger 57Cn"/>
                <a:cs typeface="Frutiger 57Cn"/>
              </a:rPr>
              <a:t>To benefit people </a:t>
            </a:r>
            <a:r>
              <a:rPr lang="en-US" sz="2400" dirty="0" smtClean="0">
                <a:latin typeface="Frutiger 57Cn"/>
                <a:cs typeface="Frutiger 57Cn"/>
              </a:rPr>
              <a:t/>
            </a:r>
            <a:br>
              <a:rPr lang="en-US" sz="2400" dirty="0" smtClean="0">
                <a:latin typeface="Frutiger 57Cn"/>
                <a:cs typeface="Frutiger 57Cn"/>
              </a:rPr>
            </a:br>
            <a:r>
              <a:rPr lang="en-US" sz="2400" dirty="0" smtClean="0">
                <a:latin typeface="Frutiger 57Cn"/>
                <a:cs typeface="Frutiger 57Cn"/>
              </a:rPr>
              <a:t>in</a:t>
            </a:r>
            <a:r>
              <a:rPr lang="en-US" sz="2400" dirty="0">
                <a:latin typeface="Frutiger 57Cn"/>
                <a:cs typeface="Frutiger 57Cn"/>
              </a:rPr>
              <a:t> </a:t>
            </a:r>
            <a:r>
              <a:rPr lang="en-US" sz="2400" dirty="0" smtClean="0">
                <a:latin typeface="Frutiger 57Cn"/>
                <a:cs typeface="Frutiger 57Cn"/>
              </a:rPr>
              <a:t>general</a:t>
            </a:r>
            <a:endParaRPr lang="en-US" sz="2400" dirty="0">
              <a:latin typeface="Frutiger 57Cn"/>
              <a:cs typeface="Frutiger 57Cn"/>
            </a:endParaRPr>
          </a:p>
          <a:p>
            <a:pPr marL="0" indent="0" algn="ctr">
              <a:spcBef>
                <a:spcPts val="1176"/>
              </a:spcBef>
              <a:buNone/>
            </a:pPr>
            <a:r>
              <a:rPr lang="en-US" sz="2400" dirty="0">
                <a:latin typeface="Frutiger 57Cn"/>
                <a:cs typeface="Frutiger 57Cn"/>
              </a:rPr>
              <a:t>Can be enhanced and developed by the individual</a:t>
            </a:r>
          </a:p>
        </p:txBody>
      </p:sp>
      <p:sp>
        <p:nvSpPr>
          <p:cNvPr id="4" name="Content Placeholder 2"/>
          <p:cNvSpPr txBox="1">
            <a:spLocks/>
          </p:cNvSpPr>
          <p:nvPr/>
        </p:nvSpPr>
        <p:spPr>
          <a:xfrm>
            <a:off x="3200400" y="457200"/>
            <a:ext cx="2819400" cy="5410200"/>
          </a:xfrm>
          <a:prstGeom prst="rect">
            <a:avLst/>
          </a:prstGeom>
        </p:spPr>
        <p:txBody>
          <a:bodyPr/>
          <a:lstStyle>
            <a:lvl1pPr marL="342900" indent="-342900" algn="l" rtl="0" eaLnBrk="0" fontAlgn="base" hangingPunct="0">
              <a:spcBef>
                <a:spcPct val="20000"/>
              </a:spcBef>
              <a:spcAft>
                <a:spcPct val="0"/>
              </a:spcAft>
              <a:buClr>
                <a:schemeClr val="tx2"/>
              </a:buClr>
              <a:buChar char="•"/>
              <a:defRPr sz="3600">
                <a:solidFill>
                  <a:srgbClr val="FFFFFF"/>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chemeClr val="tx2"/>
              </a:buClr>
              <a:buChar char="–"/>
              <a:defRPr sz="3200">
                <a:solidFill>
                  <a:srgbClr val="FFFFFF"/>
                </a:solidFill>
                <a:latin typeface="+mn-lt"/>
                <a:ea typeface="ＭＳ Ｐゴシック" charset="-128"/>
              </a:defRPr>
            </a:lvl2pPr>
            <a:lvl3pPr marL="1143000" indent="-228600" algn="l" rtl="0" eaLnBrk="0" fontAlgn="base" hangingPunct="0">
              <a:spcBef>
                <a:spcPct val="20000"/>
              </a:spcBef>
              <a:spcAft>
                <a:spcPct val="0"/>
              </a:spcAft>
              <a:buClr>
                <a:schemeClr val="tx2"/>
              </a:buClr>
              <a:buChar char="•"/>
              <a:defRPr sz="2800">
                <a:solidFill>
                  <a:srgbClr val="FFFFFF"/>
                </a:solidFill>
                <a:latin typeface="+mn-lt"/>
                <a:ea typeface="ＭＳ Ｐゴシック" charset="-128"/>
              </a:defRPr>
            </a:lvl3pPr>
            <a:lvl4pPr marL="1600200" indent="-228600" algn="l" rtl="0" eaLnBrk="0" fontAlgn="base" hangingPunct="0">
              <a:spcBef>
                <a:spcPct val="20000"/>
              </a:spcBef>
              <a:spcAft>
                <a:spcPct val="0"/>
              </a:spcAft>
              <a:buClr>
                <a:schemeClr val="tx2"/>
              </a:buClr>
              <a:buChar char="–"/>
              <a:defRPr sz="2400">
                <a:solidFill>
                  <a:srgbClr val="FFFFFF"/>
                </a:solidFill>
                <a:latin typeface="+mn-lt"/>
                <a:ea typeface="ＭＳ Ｐゴシック" charset="-128"/>
              </a:defRPr>
            </a:lvl4pPr>
            <a:lvl5pPr marL="20574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5pPr>
            <a:lvl6pPr marL="25146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6pPr>
            <a:lvl7pPr marL="29718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7pPr>
            <a:lvl8pPr marL="34290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8pPr>
            <a:lvl9pPr marL="38862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9pPr>
          </a:lstStyle>
          <a:p>
            <a:pPr marL="0" indent="0" algn="ctr">
              <a:spcBef>
                <a:spcPts val="800"/>
              </a:spcBef>
              <a:buFont typeface="Wingdings 2" charset="0"/>
              <a:buNone/>
            </a:pPr>
            <a:r>
              <a:rPr lang="en-US" dirty="0" smtClean="0">
                <a:solidFill>
                  <a:srgbClr val="FFDA7E"/>
                </a:solidFill>
                <a:latin typeface="Frutiger 57Cn"/>
                <a:cs typeface="Frutiger 57Cn"/>
              </a:rPr>
              <a:t>Learned </a:t>
            </a:r>
            <a:br>
              <a:rPr lang="en-US" dirty="0" smtClean="0">
                <a:solidFill>
                  <a:srgbClr val="FFDA7E"/>
                </a:solidFill>
                <a:latin typeface="Frutiger 57Cn"/>
                <a:cs typeface="Frutiger 57Cn"/>
              </a:rPr>
            </a:br>
            <a:r>
              <a:rPr lang="en-US" dirty="0" smtClean="0">
                <a:solidFill>
                  <a:srgbClr val="FFDA7E"/>
                </a:solidFill>
                <a:latin typeface="Frutiger 57Cn"/>
                <a:cs typeface="Frutiger 57Cn"/>
              </a:rPr>
              <a:t>Skills</a:t>
            </a:r>
            <a:endParaRPr lang="en-US" sz="2400" dirty="0">
              <a:latin typeface="Frutiger 57Cn"/>
              <a:cs typeface="Frutiger 57Cn"/>
            </a:endParaRPr>
          </a:p>
          <a:p>
            <a:pPr marL="0" indent="0" algn="ctr">
              <a:buNone/>
            </a:pPr>
            <a:r>
              <a:rPr lang="en-US" sz="2400" dirty="0">
                <a:latin typeface="Frutiger 57Cn"/>
                <a:cs typeface="Frutiger 57Cn"/>
              </a:rPr>
              <a:t>Learned by us</a:t>
            </a:r>
          </a:p>
          <a:p>
            <a:pPr marL="0" indent="0" algn="ctr">
              <a:buNone/>
            </a:pPr>
            <a:r>
              <a:rPr lang="en-US" sz="2400" dirty="0">
                <a:latin typeface="Frutiger 57Cn"/>
                <a:cs typeface="Frutiger 57Cn"/>
              </a:rPr>
              <a:t> </a:t>
            </a:r>
            <a:endParaRPr lang="en-US" sz="2400" dirty="0" smtClean="0">
              <a:latin typeface="Frutiger 57Cn"/>
              <a:cs typeface="Frutiger 57Cn"/>
            </a:endParaRPr>
          </a:p>
          <a:p>
            <a:pPr marL="0" indent="0" algn="ctr">
              <a:buNone/>
            </a:pPr>
            <a:endParaRPr lang="en-US" sz="2400" dirty="0">
              <a:latin typeface="Frutiger 57Cn"/>
              <a:cs typeface="Frutiger 57Cn"/>
            </a:endParaRPr>
          </a:p>
          <a:p>
            <a:pPr marL="0" indent="0" algn="ctr">
              <a:buNone/>
            </a:pPr>
            <a:r>
              <a:rPr lang="en-US" sz="2400" dirty="0">
                <a:latin typeface="Frutiger 57Cn"/>
                <a:cs typeface="Frutiger 57Cn"/>
              </a:rPr>
              <a:t>Learned throughout </a:t>
            </a:r>
            <a:r>
              <a:rPr lang="en-US" sz="2400" dirty="0" smtClean="0">
                <a:latin typeface="Frutiger 57Cn"/>
                <a:cs typeface="Frutiger 57Cn"/>
              </a:rPr>
              <a:t>life</a:t>
            </a:r>
            <a:endParaRPr lang="en-US" sz="2400" dirty="0">
              <a:latin typeface="Frutiger 57Cn"/>
              <a:cs typeface="Frutiger 57Cn"/>
            </a:endParaRPr>
          </a:p>
          <a:p>
            <a:pPr marL="0" indent="0" algn="ctr">
              <a:spcBef>
                <a:spcPts val="1176"/>
              </a:spcBef>
              <a:buNone/>
            </a:pPr>
            <a:r>
              <a:rPr lang="en-US" sz="2400" dirty="0">
                <a:latin typeface="Frutiger 57Cn"/>
                <a:cs typeface="Frutiger 57Cn"/>
              </a:rPr>
              <a:t>To benefit people </a:t>
            </a:r>
            <a:r>
              <a:rPr lang="en-US" sz="2400" dirty="0" smtClean="0">
                <a:latin typeface="Frutiger 57Cn"/>
                <a:cs typeface="Frutiger 57Cn"/>
              </a:rPr>
              <a:t/>
            </a:r>
            <a:br>
              <a:rPr lang="en-US" sz="2400" dirty="0" smtClean="0">
                <a:latin typeface="Frutiger 57Cn"/>
                <a:cs typeface="Frutiger 57Cn"/>
              </a:rPr>
            </a:br>
            <a:r>
              <a:rPr lang="en-US" sz="2400" dirty="0" smtClean="0">
                <a:latin typeface="Frutiger 57Cn"/>
                <a:cs typeface="Frutiger 57Cn"/>
              </a:rPr>
              <a:t>in</a:t>
            </a:r>
            <a:r>
              <a:rPr lang="en-US" sz="2400" dirty="0">
                <a:latin typeface="Frutiger 57Cn"/>
                <a:cs typeface="Frutiger 57Cn"/>
              </a:rPr>
              <a:t> </a:t>
            </a:r>
            <a:r>
              <a:rPr lang="en-US" sz="2400" dirty="0" smtClean="0">
                <a:latin typeface="Frutiger 57Cn"/>
                <a:cs typeface="Frutiger 57Cn"/>
              </a:rPr>
              <a:t>general</a:t>
            </a:r>
            <a:endParaRPr lang="en-US" sz="2400" dirty="0">
              <a:latin typeface="Frutiger 57Cn"/>
              <a:cs typeface="Frutiger 57Cn"/>
            </a:endParaRPr>
          </a:p>
          <a:p>
            <a:pPr marL="0" indent="0" algn="ctr">
              <a:spcBef>
                <a:spcPts val="1176"/>
              </a:spcBef>
              <a:buNone/>
            </a:pPr>
            <a:r>
              <a:rPr lang="en-US" sz="2400" dirty="0">
                <a:latin typeface="Frutiger 57Cn"/>
                <a:cs typeface="Frutiger 57Cn"/>
              </a:rPr>
              <a:t>Can be enhanced and developed by the individual</a:t>
            </a:r>
          </a:p>
          <a:p>
            <a:pPr marL="0" indent="0" algn="ctr">
              <a:spcBef>
                <a:spcPts val="800"/>
              </a:spcBef>
              <a:buFont typeface="Wingdings 2" charset="0"/>
              <a:buNone/>
            </a:pPr>
            <a:endParaRPr lang="en-US" dirty="0" smtClean="0">
              <a:solidFill>
                <a:srgbClr val="FFDA7E"/>
              </a:solidFill>
              <a:latin typeface="Corbel" charset="0"/>
            </a:endParaRPr>
          </a:p>
        </p:txBody>
      </p:sp>
      <p:sp>
        <p:nvSpPr>
          <p:cNvPr id="5" name="Content Placeholder 2"/>
          <p:cNvSpPr txBox="1">
            <a:spLocks/>
          </p:cNvSpPr>
          <p:nvPr/>
        </p:nvSpPr>
        <p:spPr>
          <a:xfrm>
            <a:off x="6172200" y="457200"/>
            <a:ext cx="2819400" cy="5410200"/>
          </a:xfrm>
          <a:prstGeom prst="rect">
            <a:avLst/>
          </a:prstGeom>
        </p:spPr>
        <p:txBody>
          <a:bodyPr/>
          <a:lstStyle>
            <a:lvl1pPr marL="342900" indent="-342900" algn="l" rtl="0" eaLnBrk="0" fontAlgn="base" hangingPunct="0">
              <a:spcBef>
                <a:spcPct val="20000"/>
              </a:spcBef>
              <a:spcAft>
                <a:spcPct val="0"/>
              </a:spcAft>
              <a:buClr>
                <a:schemeClr val="tx2"/>
              </a:buClr>
              <a:buChar char="•"/>
              <a:defRPr sz="3600">
                <a:solidFill>
                  <a:srgbClr val="FFFFFF"/>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chemeClr val="tx2"/>
              </a:buClr>
              <a:buChar char="–"/>
              <a:defRPr sz="3200">
                <a:solidFill>
                  <a:srgbClr val="FFFFFF"/>
                </a:solidFill>
                <a:latin typeface="+mn-lt"/>
                <a:ea typeface="ＭＳ Ｐゴシック" charset="-128"/>
              </a:defRPr>
            </a:lvl2pPr>
            <a:lvl3pPr marL="1143000" indent="-228600" algn="l" rtl="0" eaLnBrk="0" fontAlgn="base" hangingPunct="0">
              <a:spcBef>
                <a:spcPct val="20000"/>
              </a:spcBef>
              <a:spcAft>
                <a:spcPct val="0"/>
              </a:spcAft>
              <a:buClr>
                <a:schemeClr val="tx2"/>
              </a:buClr>
              <a:buChar char="•"/>
              <a:defRPr sz="2800">
                <a:solidFill>
                  <a:srgbClr val="FFFFFF"/>
                </a:solidFill>
                <a:latin typeface="+mn-lt"/>
                <a:ea typeface="ＭＳ Ｐゴシック" charset="-128"/>
              </a:defRPr>
            </a:lvl3pPr>
            <a:lvl4pPr marL="1600200" indent="-228600" algn="l" rtl="0" eaLnBrk="0" fontAlgn="base" hangingPunct="0">
              <a:spcBef>
                <a:spcPct val="20000"/>
              </a:spcBef>
              <a:spcAft>
                <a:spcPct val="0"/>
              </a:spcAft>
              <a:buClr>
                <a:schemeClr val="tx2"/>
              </a:buClr>
              <a:buChar char="–"/>
              <a:defRPr sz="2400">
                <a:solidFill>
                  <a:srgbClr val="FFFFFF"/>
                </a:solidFill>
                <a:latin typeface="+mn-lt"/>
                <a:ea typeface="ＭＳ Ｐゴシック" charset="-128"/>
              </a:defRPr>
            </a:lvl4pPr>
            <a:lvl5pPr marL="20574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5pPr>
            <a:lvl6pPr marL="25146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6pPr>
            <a:lvl7pPr marL="29718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7pPr>
            <a:lvl8pPr marL="34290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8pPr>
            <a:lvl9pPr marL="38862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9pPr>
          </a:lstStyle>
          <a:p>
            <a:pPr marL="0" indent="0" algn="ctr">
              <a:spcBef>
                <a:spcPts val="800"/>
              </a:spcBef>
              <a:buFont typeface="Wingdings 2" charset="0"/>
              <a:buNone/>
            </a:pPr>
            <a:r>
              <a:rPr lang="en-US" dirty="0" smtClean="0">
                <a:solidFill>
                  <a:srgbClr val="FFDA7E"/>
                </a:solidFill>
                <a:latin typeface="Frutiger 57Cn"/>
                <a:cs typeface="Frutiger 57Cn"/>
              </a:rPr>
              <a:t>Spiritual </a:t>
            </a:r>
            <a:br>
              <a:rPr lang="en-US" dirty="0" smtClean="0">
                <a:solidFill>
                  <a:srgbClr val="FFDA7E"/>
                </a:solidFill>
                <a:latin typeface="Frutiger 57Cn"/>
                <a:cs typeface="Frutiger 57Cn"/>
              </a:rPr>
            </a:br>
            <a:r>
              <a:rPr lang="en-US" dirty="0" smtClean="0">
                <a:solidFill>
                  <a:srgbClr val="FFDA7E"/>
                </a:solidFill>
                <a:latin typeface="Frutiger 57Cn"/>
                <a:cs typeface="Frutiger 57Cn"/>
              </a:rPr>
              <a:t>Gifts</a:t>
            </a:r>
            <a:endParaRPr lang="en-US" sz="2400" dirty="0">
              <a:latin typeface="Frutiger 57Cn"/>
              <a:cs typeface="Frutiger 57Cn"/>
            </a:endParaRPr>
          </a:p>
          <a:p>
            <a:pPr marL="0" indent="0" algn="ctr">
              <a:buNone/>
            </a:pPr>
            <a:r>
              <a:rPr lang="en-US" sz="2400" dirty="0">
                <a:latin typeface="Frutiger 57Cn"/>
                <a:cs typeface="Frutiger 57Cn"/>
              </a:rPr>
              <a:t>Given via God’s Spirit independent of </a:t>
            </a:r>
            <a:r>
              <a:rPr lang="en-US" sz="2400" dirty="0" smtClean="0">
                <a:latin typeface="Frutiger 57Cn"/>
                <a:cs typeface="Frutiger 57Cn"/>
              </a:rPr>
              <a:t>parents</a:t>
            </a:r>
            <a:endParaRPr lang="en-US" sz="2400" dirty="0">
              <a:latin typeface="Frutiger 57Cn"/>
              <a:cs typeface="Frutiger 57Cn"/>
            </a:endParaRPr>
          </a:p>
          <a:p>
            <a:pPr marL="0" indent="0" algn="ctr">
              <a:spcBef>
                <a:spcPts val="1776"/>
              </a:spcBef>
              <a:buNone/>
            </a:pPr>
            <a:r>
              <a:rPr lang="en-US" sz="2400" dirty="0">
                <a:latin typeface="Frutiger 57Cn"/>
                <a:cs typeface="Frutiger 57Cn"/>
              </a:rPr>
              <a:t>Given at a time </a:t>
            </a:r>
            <a:br>
              <a:rPr lang="en-US" sz="2400" dirty="0">
                <a:latin typeface="Frutiger 57Cn"/>
                <a:cs typeface="Frutiger 57Cn"/>
              </a:rPr>
            </a:br>
            <a:r>
              <a:rPr lang="en-US" sz="2400" dirty="0">
                <a:latin typeface="Frutiger 57Cn"/>
                <a:cs typeface="Frutiger 57Cn"/>
              </a:rPr>
              <a:t>of God’s </a:t>
            </a:r>
            <a:r>
              <a:rPr lang="en-US" sz="2400" dirty="0" smtClean="0">
                <a:latin typeface="Frutiger 57Cn"/>
                <a:cs typeface="Frutiger 57Cn"/>
              </a:rPr>
              <a:t>choosing</a:t>
            </a:r>
            <a:endParaRPr lang="en-US" sz="2400" dirty="0">
              <a:latin typeface="Frutiger 57Cn"/>
              <a:cs typeface="Frutiger 57Cn"/>
            </a:endParaRPr>
          </a:p>
          <a:p>
            <a:pPr marL="0" indent="0" algn="ctr">
              <a:spcBef>
                <a:spcPts val="1176"/>
              </a:spcBef>
              <a:buNone/>
            </a:pPr>
            <a:r>
              <a:rPr lang="en-US" sz="2400" dirty="0">
                <a:latin typeface="Frutiger 57Cn"/>
                <a:cs typeface="Frutiger 57Cn"/>
              </a:rPr>
              <a:t>To benefit the spiritual Body, the </a:t>
            </a:r>
            <a:r>
              <a:rPr lang="en-US" sz="2400" dirty="0" smtClean="0">
                <a:latin typeface="Frutiger 57Cn"/>
                <a:cs typeface="Frutiger 57Cn"/>
              </a:rPr>
              <a:t>Church</a:t>
            </a:r>
            <a:endParaRPr lang="en-US" sz="2400" dirty="0">
              <a:latin typeface="Frutiger 57Cn"/>
              <a:cs typeface="Frutiger 57Cn"/>
            </a:endParaRPr>
          </a:p>
          <a:p>
            <a:pPr marL="0" indent="0" algn="ctr">
              <a:spcBef>
                <a:spcPts val="1176"/>
              </a:spcBef>
              <a:buNone/>
            </a:pPr>
            <a:r>
              <a:rPr lang="en-US" sz="2400" dirty="0">
                <a:latin typeface="Frutiger 57Cn"/>
                <a:cs typeface="Frutiger 57Cn"/>
              </a:rPr>
              <a:t>Natural and learned abilities can be enhanced by God’s Spirit</a:t>
            </a:r>
          </a:p>
          <a:p>
            <a:pPr marL="0" indent="0">
              <a:buNone/>
            </a:pPr>
            <a:r>
              <a:rPr lang="en-US" sz="2400" dirty="0">
                <a:latin typeface="Frutiger 57Cn"/>
                <a:cs typeface="Frutiger 57Cn"/>
              </a:rPr>
              <a:t> </a:t>
            </a:r>
          </a:p>
          <a:p>
            <a:pPr marL="0" indent="0" algn="ctr">
              <a:spcBef>
                <a:spcPts val="800"/>
              </a:spcBef>
              <a:buNone/>
            </a:pPr>
            <a:r>
              <a:rPr lang="en-US" sz="2400" dirty="0" smtClean="0">
                <a:solidFill>
                  <a:srgbClr val="FFDA7E"/>
                </a:solidFill>
                <a:latin typeface="Frutiger 57Cn"/>
                <a:cs typeface="Frutiger 57Cn"/>
              </a:rPr>
              <a:t> </a:t>
            </a:r>
          </a:p>
        </p:txBody>
      </p:sp>
    </p:spTree>
    <p:extLst>
      <p:ext uri="{BB962C8B-B14F-4D97-AF65-F5344CB8AC3E}">
        <p14:creationId xmlns:p14="http://schemas.microsoft.com/office/powerpoint/2010/main" val="21542456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1692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What is the difference between spiritual gifts and fruit of the spirit?</a:t>
            </a:r>
          </a:p>
          <a:p>
            <a:pPr algn="l"/>
            <a:r>
              <a:rPr lang="en-US" sz="3200" dirty="0" smtClean="0">
                <a:latin typeface="Frutiger 57Cn"/>
                <a:cs typeface="Frutiger 57Cn"/>
              </a:rPr>
              <a:t> </a:t>
            </a:r>
          </a:p>
        </p:txBody>
      </p:sp>
    </p:spTree>
    <p:extLst>
      <p:ext uri="{BB962C8B-B14F-4D97-AF65-F5344CB8AC3E}">
        <p14:creationId xmlns:p14="http://schemas.microsoft.com/office/powerpoint/2010/main" val="93754223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9"/>
          <p:cNvSpPr txBox="1">
            <a:spLocks/>
          </p:cNvSpPr>
          <p:nvPr/>
        </p:nvSpPr>
        <p:spPr>
          <a:xfrm>
            <a:off x="609600" y="1304925"/>
            <a:ext cx="8077200" cy="5324475"/>
          </a:xfrm>
          <a:prstGeom prst="rect">
            <a:avLst/>
          </a:prstGeom>
        </p:spPr>
        <p:txBody>
          <a:bodyPr vert="horz" anchor="b"/>
          <a:lstStyle>
            <a:lvl1pPr marL="0" indent="0" algn="l" rtl="0" eaLnBrk="0" fontAlgn="base" hangingPunct="0">
              <a:spcBef>
                <a:spcPct val="20000"/>
              </a:spcBef>
              <a:spcAft>
                <a:spcPct val="0"/>
              </a:spcAft>
              <a:buClr>
                <a:schemeClr val="tx2"/>
              </a:buClr>
              <a:buNone/>
              <a:defRPr sz="2000">
                <a:solidFill>
                  <a:srgbClr val="FFFFFF"/>
                </a:solidFill>
                <a:latin typeface="+mn-lt"/>
                <a:ea typeface="ＭＳ Ｐゴシック" charset="0"/>
                <a:cs typeface="ＭＳ Ｐゴシック" charset="0"/>
              </a:defRPr>
            </a:lvl1pPr>
            <a:lvl2pPr marL="457200" indent="0" algn="l" rtl="0" eaLnBrk="0" fontAlgn="base" hangingPunct="0">
              <a:spcBef>
                <a:spcPct val="20000"/>
              </a:spcBef>
              <a:spcAft>
                <a:spcPct val="0"/>
              </a:spcAft>
              <a:buClr>
                <a:schemeClr val="tx2"/>
              </a:buClr>
              <a:buNone/>
              <a:defRPr sz="1800">
                <a:solidFill>
                  <a:srgbClr val="FFFFFF"/>
                </a:solidFill>
                <a:latin typeface="+mn-lt"/>
                <a:ea typeface="ＭＳ Ｐゴシック" charset="-128"/>
              </a:defRPr>
            </a:lvl2pPr>
            <a:lvl3pPr marL="914400" indent="0" algn="l" rtl="0" eaLnBrk="0" fontAlgn="base" hangingPunct="0">
              <a:spcBef>
                <a:spcPct val="20000"/>
              </a:spcBef>
              <a:spcAft>
                <a:spcPct val="0"/>
              </a:spcAft>
              <a:buClr>
                <a:schemeClr val="tx2"/>
              </a:buClr>
              <a:buNone/>
              <a:defRPr sz="1600">
                <a:solidFill>
                  <a:srgbClr val="FFFFFF"/>
                </a:solidFill>
                <a:latin typeface="+mn-lt"/>
                <a:ea typeface="ＭＳ Ｐゴシック" charset="-128"/>
              </a:defRPr>
            </a:lvl3pPr>
            <a:lvl4pPr marL="1371600" indent="0" algn="l" rtl="0" eaLnBrk="0" fontAlgn="base" hangingPunct="0">
              <a:spcBef>
                <a:spcPct val="20000"/>
              </a:spcBef>
              <a:spcAft>
                <a:spcPct val="0"/>
              </a:spcAft>
              <a:buClr>
                <a:schemeClr val="tx2"/>
              </a:buClr>
              <a:buNone/>
              <a:defRPr sz="1400">
                <a:solidFill>
                  <a:srgbClr val="FFFFFF"/>
                </a:solidFill>
                <a:latin typeface="+mn-lt"/>
                <a:ea typeface="ＭＳ Ｐゴシック" charset="-128"/>
              </a:defRPr>
            </a:lvl4pPr>
            <a:lvl5pPr marL="1828800" indent="0" algn="l" rtl="0" eaLnBrk="0" fontAlgn="base" hangingPunct="0">
              <a:spcBef>
                <a:spcPct val="20000"/>
              </a:spcBef>
              <a:spcAft>
                <a:spcPct val="0"/>
              </a:spcAft>
              <a:buClr>
                <a:schemeClr val="tx2"/>
              </a:buClr>
              <a:buNone/>
              <a:defRPr sz="1400">
                <a:solidFill>
                  <a:srgbClr val="FFFFFF"/>
                </a:solidFill>
                <a:latin typeface="+mn-lt"/>
                <a:ea typeface="ＭＳ Ｐゴシック" charset="-128"/>
              </a:defRPr>
            </a:lvl5pPr>
            <a:lvl6pPr marL="2286000" indent="0" algn="l" rtl="0" eaLnBrk="0" fontAlgn="base" hangingPunct="0">
              <a:spcBef>
                <a:spcPct val="20000"/>
              </a:spcBef>
              <a:spcAft>
                <a:spcPct val="0"/>
              </a:spcAft>
              <a:buClr>
                <a:schemeClr val="tx2"/>
              </a:buClr>
              <a:buNone/>
              <a:defRPr sz="1400">
                <a:solidFill>
                  <a:srgbClr val="FFFFFF"/>
                </a:solidFill>
                <a:latin typeface="+mn-lt"/>
                <a:ea typeface="ＭＳ Ｐゴシック" charset="-128"/>
              </a:defRPr>
            </a:lvl6pPr>
            <a:lvl7pPr marL="2743200" indent="0" algn="l" rtl="0" eaLnBrk="0" fontAlgn="base" hangingPunct="0">
              <a:spcBef>
                <a:spcPct val="20000"/>
              </a:spcBef>
              <a:spcAft>
                <a:spcPct val="0"/>
              </a:spcAft>
              <a:buClr>
                <a:schemeClr val="tx2"/>
              </a:buClr>
              <a:buNone/>
              <a:defRPr sz="1400">
                <a:solidFill>
                  <a:srgbClr val="FFFFFF"/>
                </a:solidFill>
                <a:latin typeface="+mn-lt"/>
                <a:ea typeface="ＭＳ Ｐゴシック" charset="-128"/>
              </a:defRPr>
            </a:lvl7pPr>
            <a:lvl8pPr marL="3200400" indent="0" algn="l" rtl="0" eaLnBrk="0" fontAlgn="base" hangingPunct="0">
              <a:spcBef>
                <a:spcPct val="20000"/>
              </a:spcBef>
              <a:spcAft>
                <a:spcPct val="0"/>
              </a:spcAft>
              <a:buClr>
                <a:schemeClr val="tx2"/>
              </a:buClr>
              <a:buNone/>
              <a:defRPr sz="1400">
                <a:solidFill>
                  <a:srgbClr val="FFFFFF"/>
                </a:solidFill>
                <a:latin typeface="+mn-lt"/>
                <a:ea typeface="ＭＳ Ｐゴシック" charset="-128"/>
              </a:defRPr>
            </a:lvl8pPr>
            <a:lvl9pPr marL="3657600" indent="0" algn="l" rtl="0" eaLnBrk="0" fontAlgn="base" hangingPunct="0">
              <a:spcBef>
                <a:spcPct val="20000"/>
              </a:spcBef>
              <a:spcAft>
                <a:spcPct val="0"/>
              </a:spcAft>
              <a:buClr>
                <a:schemeClr val="tx2"/>
              </a:buClr>
              <a:buNone/>
              <a:defRPr sz="1400">
                <a:solidFill>
                  <a:srgbClr val="FFFFFF"/>
                </a:solidFill>
                <a:latin typeface="+mn-lt"/>
                <a:ea typeface="ＭＳ Ｐゴシック" charset="-128"/>
              </a:defRPr>
            </a:lvl9pPr>
          </a:lstStyle>
          <a:p>
            <a:pPr algn="ctr">
              <a:buFont typeface="Wingdings 2" charset="0"/>
              <a:buNone/>
            </a:pPr>
            <a:r>
              <a:rPr lang="en-US" sz="3600" b="1" i="1" dirty="0" smtClean="0">
                <a:latin typeface="Frutiger 57Cn"/>
                <a:cs typeface="Frutiger 57Cn"/>
              </a:rPr>
              <a:t>UCG Vision Statement</a:t>
            </a:r>
          </a:p>
          <a:p>
            <a:r>
              <a:rPr lang="en-US" sz="3200" dirty="0" smtClean="0">
                <a:latin typeface="Frutiger 57Cn"/>
                <a:cs typeface="Frutiger 57Cn"/>
              </a:rPr>
              <a:t>“The vision of the United Church of God is ‘A </a:t>
            </a:r>
            <a:r>
              <a:rPr lang="en-US" sz="3200" dirty="0">
                <a:latin typeface="Frutiger 57Cn"/>
                <a:cs typeface="Frutiger 57Cn"/>
              </a:rPr>
              <a:t>Church led by God’s Holy Spirit, joined and knit together </a:t>
            </a:r>
            <a:r>
              <a:rPr lang="en-US" sz="3200" dirty="0">
                <a:solidFill>
                  <a:schemeClr val="tx2">
                    <a:lumMod val="60000"/>
                    <a:lumOff val="40000"/>
                  </a:schemeClr>
                </a:solidFill>
                <a:latin typeface="Frutiger 57Cn"/>
                <a:cs typeface="Frutiger 57Cn"/>
              </a:rPr>
              <a:t>by what every member supplies, with all doing their share and growing in love </a:t>
            </a:r>
            <a:r>
              <a:rPr lang="en-US" sz="3200" dirty="0">
                <a:latin typeface="Frutiger 57Cn"/>
                <a:cs typeface="Frutiger 57Cn"/>
              </a:rPr>
              <a:t>to fulfill God’s great purpose for humanity to bring many children to glory (Ephesians 4:16; Hebrews 2:10)</a:t>
            </a:r>
            <a:r>
              <a:rPr lang="en-US" sz="3200" dirty="0" smtClean="0">
                <a:latin typeface="Frutiger 57Cn"/>
                <a:cs typeface="Frutiger 57Cn"/>
              </a:rPr>
              <a:t>.’”</a:t>
            </a:r>
          </a:p>
          <a:p>
            <a:endParaRPr lang="en-US" sz="3200" dirty="0" smtClean="0">
              <a:latin typeface="Corbel" charset="0"/>
            </a:endParaRPr>
          </a:p>
          <a:p>
            <a:endParaRPr lang="en-US" sz="3200" dirty="0" smtClean="0">
              <a:latin typeface="Corbel" charset="0"/>
            </a:endParaRPr>
          </a:p>
          <a:p>
            <a:endParaRPr lang="en-US" sz="3200" dirty="0">
              <a:latin typeface="Corbel" charset="0"/>
            </a:endParaRPr>
          </a:p>
          <a:p>
            <a:r>
              <a:rPr lang="en-US" sz="3200" dirty="0" smtClean="0">
                <a:latin typeface="Corbel" charset="0"/>
              </a:rPr>
              <a:t> </a:t>
            </a:r>
            <a:endParaRPr lang="en-US" dirty="0">
              <a:latin typeface="Corbel" charset="0"/>
            </a:endParaRPr>
          </a:p>
        </p:txBody>
      </p:sp>
    </p:spTree>
    <p:extLst>
      <p:ext uri="{BB962C8B-B14F-4D97-AF65-F5344CB8AC3E}">
        <p14:creationId xmlns:p14="http://schemas.microsoft.com/office/powerpoint/2010/main" val="962982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228600" y="457200"/>
            <a:ext cx="4114800" cy="5410200"/>
          </a:xfrm>
          <a:prstGeom prst="rect">
            <a:avLst/>
          </a:prstGeom>
        </p:spPr>
        <p:txBody>
          <a:bodyPr/>
          <a:lstStyle>
            <a:lvl1pPr marL="342900" indent="-342900" algn="l" rtl="0" eaLnBrk="0" fontAlgn="base" hangingPunct="0">
              <a:spcBef>
                <a:spcPct val="20000"/>
              </a:spcBef>
              <a:spcAft>
                <a:spcPct val="0"/>
              </a:spcAft>
              <a:buClr>
                <a:schemeClr val="tx2"/>
              </a:buClr>
              <a:buChar char="•"/>
              <a:defRPr sz="3600">
                <a:solidFill>
                  <a:srgbClr val="FFFFFF"/>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chemeClr val="tx2"/>
              </a:buClr>
              <a:buChar char="–"/>
              <a:defRPr sz="3200">
                <a:solidFill>
                  <a:srgbClr val="FFFFFF"/>
                </a:solidFill>
                <a:latin typeface="+mn-lt"/>
                <a:ea typeface="ＭＳ Ｐゴシック" charset="-128"/>
              </a:defRPr>
            </a:lvl2pPr>
            <a:lvl3pPr marL="1143000" indent="-228600" algn="l" rtl="0" eaLnBrk="0" fontAlgn="base" hangingPunct="0">
              <a:spcBef>
                <a:spcPct val="20000"/>
              </a:spcBef>
              <a:spcAft>
                <a:spcPct val="0"/>
              </a:spcAft>
              <a:buClr>
                <a:schemeClr val="tx2"/>
              </a:buClr>
              <a:buChar char="•"/>
              <a:defRPr sz="2800">
                <a:solidFill>
                  <a:srgbClr val="FFFFFF"/>
                </a:solidFill>
                <a:latin typeface="+mn-lt"/>
                <a:ea typeface="ＭＳ Ｐゴシック" charset="-128"/>
              </a:defRPr>
            </a:lvl3pPr>
            <a:lvl4pPr marL="1600200" indent="-228600" algn="l" rtl="0" eaLnBrk="0" fontAlgn="base" hangingPunct="0">
              <a:spcBef>
                <a:spcPct val="20000"/>
              </a:spcBef>
              <a:spcAft>
                <a:spcPct val="0"/>
              </a:spcAft>
              <a:buClr>
                <a:schemeClr val="tx2"/>
              </a:buClr>
              <a:buChar char="–"/>
              <a:defRPr sz="2400">
                <a:solidFill>
                  <a:srgbClr val="FFFFFF"/>
                </a:solidFill>
                <a:latin typeface="+mn-lt"/>
                <a:ea typeface="ＭＳ Ｐゴシック" charset="-128"/>
              </a:defRPr>
            </a:lvl4pPr>
            <a:lvl5pPr marL="20574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5pPr>
            <a:lvl6pPr marL="25146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6pPr>
            <a:lvl7pPr marL="29718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7pPr>
            <a:lvl8pPr marL="34290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8pPr>
            <a:lvl9pPr marL="38862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9pPr>
          </a:lstStyle>
          <a:p>
            <a:pPr marL="0" indent="0" algn="ctr">
              <a:spcBef>
                <a:spcPts val="800"/>
              </a:spcBef>
              <a:buFont typeface="Wingdings 2" charset="0"/>
              <a:buNone/>
            </a:pPr>
            <a:r>
              <a:rPr lang="en-US" dirty="0" smtClean="0">
                <a:solidFill>
                  <a:srgbClr val="FFDA7E"/>
                </a:solidFill>
                <a:latin typeface="Frutiger 57Cn"/>
                <a:cs typeface="Frutiger 57Cn"/>
              </a:rPr>
              <a:t>Fruit of the Spirit</a:t>
            </a:r>
            <a:r>
              <a:rPr lang="en-US" dirty="0" smtClean="0">
                <a:solidFill>
                  <a:srgbClr val="FFDA7E"/>
                </a:solidFill>
                <a:latin typeface="Corbel" charset="0"/>
              </a:rPr>
              <a:t> </a:t>
            </a:r>
            <a:endParaRPr lang="en-US" sz="2400" dirty="0">
              <a:latin typeface="Frutiger 57Cn"/>
              <a:cs typeface="Frutiger 57Cn"/>
            </a:endParaRPr>
          </a:p>
          <a:p>
            <a:pPr marL="0" indent="0" algn="ctr">
              <a:buNone/>
            </a:pPr>
            <a:r>
              <a:rPr lang="en-US" sz="2400" dirty="0">
                <a:latin typeface="Frutiger 57Cn"/>
                <a:cs typeface="Frutiger 57Cn"/>
              </a:rPr>
              <a:t>What we </a:t>
            </a:r>
            <a:r>
              <a:rPr lang="en-US" sz="2400" i="1" dirty="0">
                <a:latin typeface="Frutiger 57Cn"/>
                <a:cs typeface="Frutiger 57Cn"/>
              </a:rPr>
              <a:t>are</a:t>
            </a:r>
            <a:endParaRPr lang="en-US" sz="2400" dirty="0">
              <a:latin typeface="Frutiger 57Cn"/>
              <a:cs typeface="Frutiger 57Cn"/>
            </a:endParaRPr>
          </a:p>
          <a:p>
            <a:pPr marL="0" indent="0" algn="ctr">
              <a:buNone/>
            </a:pPr>
            <a:r>
              <a:rPr lang="en-US" sz="2400" dirty="0">
                <a:latin typeface="Frutiger 57Cn"/>
                <a:cs typeface="Frutiger 57Cn"/>
              </a:rPr>
              <a:t> </a:t>
            </a:r>
          </a:p>
          <a:p>
            <a:pPr marL="0" indent="0" algn="ctr">
              <a:buNone/>
            </a:pPr>
            <a:r>
              <a:rPr lang="en-US" sz="2400" dirty="0">
                <a:latin typeface="Frutiger 57Cn"/>
                <a:cs typeface="Frutiger 57Cn"/>
              </a:rPr>
              <a:t>Attitudes (love, joy, peace, </a:t>
            </a:r>
            <a:r>
              <a:rPr lang="en-US" sz="2400" dirty="0" smtClean="0">
                <a:latin typeface="Frutiger 57Cn"/>
                <a:cs typeface="Frutiger 57Cn"/>
              </a:rPr>
              <a:t>patience, kindness, etc</a:t>
            </a:r>
            <a:r>
              <a:rPr lang="en-US" sz="2400" dirty="0">
                <a:latin typeface="Frutiger 57Cn"/>
                <a:cs typeface="Frutiger 57Cn"/>
              </a:rPr>
              <a:t>.)</a:t>
            </a:r>
          </a:p>
          <a:p>
            <a:pPr marL="0" indent="0" algn="ctr">
              <a:buNone/>
            </a:pPr>
            <a:r>
              <a:rPr lang="en-US" sz="2400" dirty="0">
                <a:latin typeface="Frutiger 57Cn"/>
                <a:cs typeface="Frutiger 57Cn"/>
              </a:rPr>
              <a:t> </a:t>
            </a:r>
          </a:p>
          <a:p>
            <a:pPr marL="0" indent="0" algn="ctr">
              <a:buNone/>
            </a:pPr>
            <a:r>
              <a:rPr lang="en-US" sz="2400" dirty="0">
                <a:latin typeface="Frutiger 57Cn"/>
                <a:cs typeface="Frutiger 57Cn"/>
              </a:rPr>
              <a:t>Byproduct of healthy relationship with </a:t>
            </a:r>
            <a:r>
              <a:rPr lang="en-US" sz="2400" dirty="0" smtClean="0">
                <a:latin typeface="Frutiger 57Cn"/>
                <a:cs typeface="Frutiger 57Cn"/>
              </a:rPr>
              <a:t>the Father and Jesus Christ</a:t>
            </a:r>
            <a:endParaRPr lang="en-US" sz="2400" dirty="0">
              <a:latin typeface="Frutiger 57Cn"/>
              <a:cs typeface="Frutiger 57Cn"/>
            </a:endParaRPr>
          </a:p>
          <a:p>
            <a:pPr marL="0" indent="0" algn="ctr">
              <a:buNone/>
            </a:pPr>
            <a:r>
              <a:rPr lang="en-US" sz="2400" dirty="0">
                <a:latin typeface="Frutiger 57Cn"/>
                <a:cs typeface="Frutiger 57Cn"/>
              </a:rPr>
              <a:t> </a:t>
            </a:r>
          </a:p>
          <a:p>
            <a:pPr marL="0" indent="0" algn="ctr">
              <a:buNone/>
            </a:pPr>
            <a:r>
              <a:rPr lang="en-US" sz="2400" dirty="0">
                <a:latin typeface="Frutiger 57Cn"/>
                <a:cs typeface="Frutiger 57Cn"/>
              </a:rPr>
              <a:t>Necessary for effective service as </a:t>
            </a:r>
            <a:r>
              <a:rPr lang="en-US" sz="2400" dirty="0" smtClean="0">
                <a:latin typeface="Frutiger 57Cn"/>
                <a:cs typeface="Frutiger 57Cn"/>
              </a:rPr>
              <a:t>a member </a:t>
            </a:r>
            <a:r>
              <a:rPr lang="en-US" sz="2400" dirty="0">
                <a:latin typeface="Frutiger 57Cn"/>
                <a:cs typeface="Frutiger 57Cn"/>
              </a:rPr>
              <a:t>of the body and for </a:t>
            </a:r>
            <a:r>
              <a:rPr lang="en-US" sz="2400" dirty="0" smtClean="0">
                <a:latin typeface="Frutiger 57Cn"/>
                <a:cs typeface="Frutiger 57Cn"/>
              </a:rPr>
              <a:t>spiritual growth </a:t>
            </a:r>
            <a:r>
              <a:rPr lang="en-US" sz="2400" dirty="0">
                <a:latin typeface="Frutiger 57Cn"/>
                <a:cs typeface="Frutiger 57Cn"/>
              </a:rPr>
              <a:t>and development. </a:t>
            </a:r>
          </a:p>
        </p:txBody>
      </p:sp>
      <p:sp>
        <p:nvSpPr>
          <p:cNvPr id="5" name="Content Placeholder 2"/>
          <p:cNvSpPr txBox="1">
            <a:spLocks/>
          </p:cNvSpPr>
          <p:nvPr/>
        </p:nvSpPr>
        <p:spPr>
          <a:xfrm>
            <a:off x="4876800" y="457200"/>
            <a:ext cx="4114800" cy="5410200"/>
          </a:xfrm>
          <a:prstGeom prst="rect">
            <a:avLst/>
          </a:prstGeom>
        </p:spPr>
        <p:txBody>
          <a:bodyPr/>
          <a:lstStyle>
            <a:lvl1pPr marL="342900" indent="-342900" algn="l" rtl="0" eaLnBrk="0" fontAlgn="base" hangingPunct="0">
              <a:spcBef>
                <a:spcPct val="20000"/>
              </a:spcBef>
              <a:spcAft>
                <a:spcPct val="0"/>
              </a:spcAft>
              <a:buClr>
                <a:schemeClr val="tx2"/>
              </a:buClr>
              <a:buChar char="•"/>
              <a:defRPr sz="3600">
                <a:solidFill>
                  <a:srgbClr val="FFFFFF"/>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chemeClr val="tx2"/>
              </a:buClr>
              <a:buChar char="–"/>
              <a:defRPr sz="3200">
                <a:solidFill>
                  <a:srgbClr val="FFFFFF"/>
                </a:solidFill>
                <a:latin typeface="+mn-lt"/>
                <a:ea typeface="ＭＳ Ｐゴシック" charset="-128"/>
              </a:defRPr>
            </a:lvl2pPr>
            <a:lvl3pPr marL="1143000" indent="-228600" algn="l" rtl="0" eaLnBrk="0" fontAlgn="base" hangingPunct="0">
              <a:spcBef>
                <a:spcPct val="20000"/>
              </a:spcBef>
              <a:spcAft>
                <a:spcPct val="0"/>
              </a:spcAft>
              <a:buClr>
                <a:schemeClr val="tx2"/>
              </a:buClr>
              <a:buChar char="•"/>
              <a:defRPr sz="2800">
                <a:solidFill>
                  <a:srgbClr val="FFFFFF"/>
                </a:solidFill>
                <a:latin typeface="+mn-lt"/>
                <a:ea typeface="ＭＳ Ｐゴシック" charset="-128"/>
              </a:defRPr>
            </a:lvl3pPr>
            <a:lvl4pPr marL="1600200" indent="-228600" algn="l" rtl="0" eaLnBrk="0" fontAlgn="base" hangingPunct="0">
              <a:spcBef>
                <a:spcPct val="20000"/>
              </a:spcBef>
              <a:spcAft>
                <a:spcPct val="0"/>
              </a:spcAft>
              <a:buClr>
                <a:schemeClr val="tx2"/>
              </a:buClr>
              <a:buChar char="–"/>
              <a:defRPr sz="2400">
                <a:solidFill>
                  <a:srgbClr val="FFFFFF"/>
                </a:solidFill>
                <a:latin typeface="+mn-lt"/>
                <a:ea typeface="ＭＳ Ｐゴシック" charset="-128"/>
              </a:defRPr>
            </a:lvl4pPr>
            <a:lvl5pPr marL="20574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5pPr>
            <a:lvl6pPr marL="25146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6pPr>
            <a:lvl7pPr marL="29718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7pPr>
            <a:lvl8pPr marL="34290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8pPr>
            <a:lvl9pPr marL="38862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9pPr>
          </a:lstStyle>
          <a:p>
            <a:pPr marL="0" indent="0" algn="ctr">
              <a:spcBef>
                <a:spcPts val="800"/>
              </a:spcBef>
              <a:buFont typeface="Wingdings 2" charset="0"/>
              <a:buNone/>
            </a:pPr>
            <a:r>
              <a:rPr lang="en-US" dirty="0" smtClean="0">
                <a:solidFill>
                  <a:srgbClr val="FFDA7E"/>
                </a:solidFill>
                <a:latin typeface="Frutiger 57Cn"/>
                <a:cs typeface="Frutiger 57Cn"/>
              </a:rPr>
              <a:t>Spiritual Gifts</a:t>
            </a:r>
            <a:endParaRPr lang="en-US" sz="2400" dirty="0">
              <a:latin typeface="Frutiger 57Cn"/>
              <a:cs typeface="Frutiger 57Cn"/>
            </a:endParaRPr>
          </a:p>
          <a:p>
            <a:pPr marL="0" indent="0" algn="ctr">
              <a:buNone/>
            </a:pPr>
            <a:r>
              <a:rPr lang="en-US" sz="2400" dirty="0">
                <a:latin typeface="Frutiger 57Cn"/>
                <a:cs typeface="Frutiger 57Cn"/>
              </a:rPr>
              <a:t>What we </a:t>
            </a:r>
            <a:r>
              <a:rPr lang="en-US" sz="2400" i="1" dirty="0">
                <a:latin typeface="Frutiger 57Cn"/>
                <a:cs typeface="Frutiger 57Cn"/>
              </a:rPr>
              <a:t>do</a:t>
            </a:r>
            <a:endParaRPr lang="en-US" sz="2400" dirty="0">
              <a:latin typeface="Frutiger 57Cn"/>
              <a:cs typeface="Frutiger 57Cn"/>
            </a:endParaRPr>
          </a:p>
          <a:p>
            <a:pPr marL="0" indent="0" algn="ctr">
              <a:buNone/>
            </a:pPr>
            <a:r>
              <a:rPr lang="en-US" sz="2400" dirty="0">
                <a:latin typeface="Frutiger 57Cn"/>
                <a:cs typeface="Frutiger 57Cn"/>
              </a:rPr>
              <a:t> </a:t>
            </a:r>
          </a:p>
          <a:p>
            <a:pPr marL="0" indent="0" algn="ctr">
              <a:buNone/>
            </a:pPr>
            <a:r>
              <a:rPr lang="en-US" sz="2400" dirty="0">
                <a:latin typeface="Frutiger 57Cn"/>
                <a:cs typeface="Frutiger 57Cn"/>
              </a:rPr>
              <a:t>Aptitudes (service, helps, leadership, etc.)</a:t>
            </a:r>
          </a:p>
          <a:p>
            <a:pPr marL="0" indent="0" algn="ctr">
              <a:buNone/>
            </a:pPr>
            <a:r>
              <a:rPr lang="en-US" sz="2400" dirty="0">
                <a:latin typeface="Frutiger 57Cn"/>
                <a:cs typeface="Frutiger 57Cn"/>
              </a:rPr>
              <a:t> </a:t>
            </a:r>
          </a:p>
          <a:p>
            <a:pPr marL="0" indent="0" algn="ctr">
              <a:buNone/>
            </a:pPr>
            <a:r>
              <a:rPr lang="en-US" sz="2400" dirty="0">
                <a:latin typeface="Frutiger 57Cn"/>
                <a:cs typeface="Frutiger 57Cn"/>
              </a:rPr>
              <a:t>Supernatural endowment of God </a:t>
            </a:r>
            <a:r>
              <a:rPr lang="en-US" sz="2400" dirty="0" smtClean="0">
                <a:latin typeface="Frutiger 57Cn"/>
                <a:cs typeface="Frutiger 57Cn"/>
              </a:rPr>
              <a:t>through the </a:t>
            </a:r>
            <a:r>
              <a:rPr lang="en-US" sz="2400" dirty="0">
                <a:latin typeface="Frutiger 57Cn"/>
                <a:cs typeface="Frutiger 57Cn"/>
              </a:rPr>
              <a:t>Holy Spirit</a:t>
            </a:r>
          </a:p>
          <a:p>
            <a:pPr marL="0" indent="0" algn="ctr">
              <a:buNone/>
            </a:pPr>
            <a:r>
              <a:rPr lang="en-US" sz="2400" dirty="0">
                <a:latin typeface="Frutiger 57Cn"/>
                <a:cs typeface="Frutiger 57Cn"/>
              </a:rPr>
              <a:t> </a:t>
            </a:r>
          </a:p>
          <a:p>
            <a:pPr marL="0" indent="0" algn="ctr">
              <a:buNone/>
            </a:pPr>
            <a:r>
              <a:rPr lang="en-US" sz="2400" dirty="0">
                <a:latin typeface="Frutiger 57Cn"/>
                <a:cs typeface="Frutiger 57Cn"/>
              </a:rPr>
              <a:t>Necessary for most effective </a:t>
            </a:r>
            <a:r>
              <a:rPr lang="en-US" sz="2400" dirty="0" smtClean="0">
                <a:latin typeface="Frutiger 57Cn"/>
                <a:cs typeface="Frutiger 57Cn"/>
              </a:rPr>
              <a:t>service as </a:t>
            </a:r>
            <a:r>
              <a:rPr lang="en-US" sz="2400" dirty="0">
                <a:latin typeface="Frutiger 57Cn"/>
                <a:cs typeface="Frutiger 57Cn"/>
              </a:rPr>
              <a:t>a member of the body </a:t>
            </a:r>
            <a:r>
              <a:rPr lang="en-US" sz="2400" dirty="0" smtClean="0">
                <a:solidFill>
                  <a:srgbClr val="FFDA7E"/>
                </a:solidFill>
                <a:latin typeface="Frutiger 57Cn"/>
                <a:cs typeface="Frutiger 57Cn"/>
              </a:rPr>
              <a:t> </a:t>
            </a:r>
          </a:p>
        </p:txBody>
      </p:sp>
    </p:spTree>
    <p:extLst>
      <p:ext uri="{BB962C8B-B14F-4D97-AF65-F5344CB8AC3E}">
        <p14:creationId xmlns:p14="http://schemas.microsoft.com/office/powerpoint/2010/main" val="163021836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21130" y="533400"/>
            <a:ext cx="9122869" cy="1692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What is the difference between </a:t>
            </a:r>
            <a:br>
              <a:rPr lang="en-US" sz="3600" b="1" dirty="0" smtClean="0">
                <a:solidFill>
                  <a:srgbClr val="FFCC66"/>
                </a:solidFill>
                <a:latin typeface="Frutiger 57Cn"/>
                <a:cs typeface="Frutiger 57Cn"/>
              </a:rPr>
            </a:br>
            <a:r>
              <a:rPr lang="en-US" sz="3600" b="1" dirty="0" smtClean="0">
                <a:solidFill>
                  <a:srgbClr val="FFCC66"/>
                </a:solidFill>
                <a:latin typeface="Frutiger 57Cn"/>
                <a:cs typeface="Frutiger 57Cn"/>
              </a:rPr>
              <a:t>spiritual gifts and spiritual disciplines?</a:t>
            </a:r>
          </a:p>
          <a:p>
            <a:pPr algn="l"/>
            <a:r>
              <a:rPr lang="en-US" sz="3200" dirty="0" smtClean="0">
                <a:latin typeface="Frutiger 57Cn"/>
                <a:cs typeface="Frutiger 57Cn"/>
              </a:rPr>
              <a:t> </a:t>
            </a:r>
          </a:p>
        </p:txBody>
      </p:sp>
    </p:spTree>
    <p:extLst>
      <p:ext uri="{BB962C8B-B14F-4D97-AF65-F5344CB8AC3E}">
        <p14:creationId xmlns:p14="http://schemas.microsoft.com/office/powerpoint/2010/main" val="321016788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228600" y="457200"/>
            <a:ext cx="4114800" cy="5410200"/>
          </a:xfrm>
          <a:prstGeom prst="rect">
            <a:avLst/>
          </a:prstGeom>
        </p:spPr>
        <p:txBody>
          <a:bodyPr/>
          <a:lstStyle>
            <a:lvl1pPr marL="342900" indent="-342900" algn="l" rtl="0" eaLnBrk="0" fontAlgn="base" hangingPunct="0">
              <a:spcBef>
                <a:spcPct val="20000"/>
              </a:spcBef>
              <a:spcAft>
                <a:spcPct val="0"/>
              </a:spcAft>
              <a:buClr>
                <a:schemeClr val="tx2"/>
              </a:buClr>
              <a:buChar char="•"/>
              <a:defRPr sz="3600">
                <a:solidFill>
                  <a:srgbClr val="FFFFFF"/>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chemeClr val="tx2"/>
              </a:buClr>
              <a:buChar char="–"/>
              <a:defRPr sz="3200">
                <a:solidFill>
                  <a:srgbClr val="FFFFFF"/>
                </a:solidFill>
                <a:latin typeface="+mn-lt"/>
                <a:ea typeface="ＭＳ Ｐゴシック" charset="-128"/>
              </a:defRPr>
            </a:lvl2pPr>
            <a:lvl3pPr marL="1143000" indent="-228600" algn="l" rtl="0" eaLnBrk="0" fontAlgn="base" hangingPunct="0">
              <a:spcBef>
                <a:spcPct val="20000"/>
              </a:spcBef>
              <a:spcAft>
                <a:spcPct val="0"/>
              </a:spcAft>
              <a:buClr>
                <a:schemeClr val="tx2"/>
              </a:buClr>
              <a:buChar char="•"/>
              <a:defRPr sz="2800">
                <a:solidFill>
                  <a:srgbClr val="FFFFFF"/>
                </a:solidFill>
                <a:latin typeface="+mn-lt"/>
                <a:ea typeface="ＭＳ Ｐゴシック" charset="-128"/>
              </a:defRPr>
            </a:lvl3pPr>
            <a:lvl4pPr marL="1600200" indent="-228600" algn="l" rtl="0" eaLnBrk="0" fontAlgn="base" hangingPunct="0">
              <a:spcBef>
                <a:spcPct val="20000"/>
              </a:spcBef>
              <a:spcAft>
                <a:spcPct val="0"/>
              </a:spcAft>
              <a:buClr>
                <a:schemeClr val="tx2"/>
              </a:buClr>
              <a:buChar char="–"/>
              <a:defRPr sz="2400">
                <a:solidFill>
                  <a:srgbClr val="FFFFFF"/>
                </a:solidFill>
                <a:latin typeface="+mn-lt"/>
                <a:ea typeface="ＭＳ Ｐゴシック" charset="-128"/>
              </a:defRPr>
            </a:lvl4pPr>
            <a:lvl5pPr marL="20574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5pPr>
            <a:lvl6pPr marL="25146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6pPr>
            <a:lvl7pPr marL="29718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7pPr>
            <a:lvl8pPr marL="34290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8pPr>
            <a:lvl9pPr marL="38862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9pPr>
          </a:lstStyle>
          <a:p>
            <a:pPr marL="0" indent="0" algn="ctr">
              <a:spcBef>
                <a:spcPts val="800"/>
              </a:spcBef>
              <a:buFont typeface="Wingdings 2" charset="0"/>
              <a:buNone/>
            </a:pPr>
            <a:r>
              <a:rPr lang="en-US" dirty="0" smtClean="0">
                <a:solidFill>
                  <a:srgbClr val="FFDA7E"/>
                </a:solidFill>
                <a:latin typeface="Frutiger 57Cn"/>
                <a:cs typeface="Frutiger 57Cn"/>
              </a:rPr>
              <a:t>Spiritual Disciplines</a:t>
            </a:r>
            <a:r>
              <a:rPr lang="en-US" dirty="0" smtClean="0">
                <a:solidFill>
                  <a:srgbClr val="FFDA7E"/>
                </a:solidFill>
                <a:latin typeface="Corbel" charset="0"/>
              </a:rPr>
              <a:t> </a:t>
            </a:r>
            <a:endParaRPr lang="en-US" sz="2400" dirty="0">
              <a:latin typeface="Frutiger 57Cn"/>
              <a:cs typeface="Frutiger 57Cn"/>
            </a:endParaRPr>
          </a:p>
          <a:p>
            <a:pPr marL="0" indent="0" algn="ctr">
              <a:buNone/>
            </a:pPr>
            <a:r>
              <a:rPr lang="en-US" sz="2400" dirty="0">
                <a:latin typeface="Frutiger 57Cn"/>
                <a:cs typeface="Frutiger 57Cn"/>
              </a:rPr>
              <a:t>Strengthens personal growth </a:t>
            </a:r>
            <a:r>
              <a:rPr lang="en-US" sz="2400" dirty="0" smtClean="0">
                <a:latin typeface="Frutiger 57Cn"/>
                <a:cs typeface="Frutiger 57Cn"/>
              </a:rPr>
              <a:t/>
            </a:r>
            <a:br>
              <a:rPr lang="en-US" sz="2400" dirty="0" smtClean="0">
                <a:latin typeface="Frutiger 57Cn"/>
                <a:cs typeface="Frutiger 57Cn"/>
              </a:rPr>
            </a:br>
            <a:r>
              <a:rPr lang="en-US" sz="2400" dirty="0" smtClean="0">
                <a:latin typeface="Frutiger 57Cn"/>
                <a:cs typeface="Frutiger 57Cn"/>
              </a:rPr>
              <a:t>and </a:t>
            </a:r>
            <a:r>
              <a:rPr lang="en-US" sz="2400" dirty="0">
                <a:latin typeface="Frutiger 57Cn"/>
                <a:cs typeface="Frutiger 57Cn"/>
              </a:rPr>
              <a:t>devotion</a:t>
            </a:r>
            <a:endParaRPr lang="en-US" sz="2400" b="1" u="sng" dirty="0">
              <a:latin typeface="Frutiger 57Cn"/>
              <a:cs typeface="Frutiger 57Cn"/>
            </a:endParaRPr>
          </a:p>
          <a:p>
            <a:pPr marL="0" indent="0" algn="ctr">
              <a:buNone/>
            </a:pPr>
            <a:r>
              <a:rPr lang="en-US" sz="2400" dirty="0">
                <a:latin typeface="Frutiger 57Cn"/>
                <a:cs typeface="Frutiger 57Cn"/>
              </a:rPr>
              <a:t> </a:t>
            </a:r>
            <a:endParaRPr lang="en-US" sz="2400" b="1" u="sng" dirty="0">
              <a:latin typeface="Frutiger 57Cn"/>
              <a:cs typeface="Frutiger 57Cn"/>
            </a:endParaRPr>
          </a:p>
          <a:p>
            <a:pPr marL="0" indent="0" algn="ctr">
              <a:buNone/>
            </a:pPr>
            <a:r>
              <a:rPr lang="en-US" sz="2400" dirty="0">
                <a:latin typeface="Frutiger 57Cn"/>
                <a:cs typeface="Frutiger 57Cn"/>
              </a:rPr>
              <a:t>Develops devotion</a:t>
            </a:r>
            <a:endParaRPr lang="en-US" sz="2400" b="1" u="sng" dirty="0">
              <a:latin typeface="Frutiger 57Cn"/>
              <a:cs typeface="Frutiger 57Cn"/>
            </a:endParaRPr>
          </a:p>
          <a:p>
            <a:pPr marL="0" indent="0" algn="ctr">
              <a:buNone/>
            </a:pPr>
            <a:r>
              <a:rPr lang="en-US" sz="2400" dirty="0">
                <a:latin typeface="Frutiger 57Cn"/>
                <a:cs typeface="Frutiger 57Cn"/>
              </a:rPr>
              <a:t> </a:t>
            </a:r>
            <a:endParaRPr lang="en-US" sz="2400" b="1" u="sng" dirty="0">
              <a:latin typeface="Frutiger 57Cn"/>
              <a:cs typeface="Frutiger 57Cn"/>
            </a:endParaRPr>
          </a:p>
          <a:p>
            <a:pPr marL="0" indent="0" algn="ctr">
              <a:buNone/>
            </a:pPr>
            <a:r>
              <a:rPr lang="en-US" sz="2400" dirty="0">
                <a:latin typeface="Frutiger 57Cn"/>
                <a:cs typeface="Frutiger 57Cn"/>
              </a:rPr>
              <a:t>Examples:</a:t>
            </a:r>
            <a:endParaRPr lang="en-US" sz="2400" b="1" u="sng" dirty="0">
              <a:latin typeface="Frutiger 57Cn"/>
              <a:cs typeface="Frutiger 57Cn"/>
            </a:endParaRPr>
          </a:p>
          <a:p>
            <a:pPr marL="0" indent="0" algn="ctr">
              <a:buNone/>
            </a:pPr>
            <a:r>
              <a:rPr lang="en-US" sz="2400" dirty="0">
                <a:latin typeface="Frutiger 57Cn"/>
                <a:cs typeface="Frutiger 57Cn"/>
              </a:rPr>
              <a:t>Prayer</a:t>
            </a:r>
            <a:endParaRPr lang="en-US" sz="2400" b="1" u="sng" dirty="0">
              <a:latin typeface="Frutiger 57Cn"/>
              <a:cs typeface="Frutiger 57Cn"/>
            </a:endParaRPr>
          </a:p>
          <a:p>
            <a:pPr marL="0" indent="0" algn="ctr">
              <a:buNone/>
            </a:pPr>
            <a:r>
              <a:rPr lang="en-US" sz="2400" dirty="0">
                <a:latin typeface="Frutiger 57Cn"/>
                <a:cs typeface="Frutiger 57Cn"/>
              </a:rPr>
              <a:t>Study</a:t>
            </a:r>
            <a:endParaRPr lang="en-US" sz="2400" b="1" u="sng" dirty="0">
              <a:latin typeface="Frutiger 57Cn"/>
              <a:cs typeface="Frutiger 57Cn"/>
            </a:endParaRPr>
          </a:p>
          <a:p>
            <a:pPr marL="0" indent="0" algn="ctr">
              <a:buNone/>
            </a:pPr>
            <a:r>
              <a:rPr lang="en-US" sz="2400" dirty="0">
                <a:latin typeface="Frutiger 57Cn"/>
                <a:cs typeface="Frutiger 57Cn"/>
              </a:rPr>
              <a:t>Fasting</a:t>
            </a:r>
            <a:endParaRPr lang="en-US" sz="2400" b="1" u="sng" dirty="0">
              <a:latin typeface="Frutiger 57Cn"/>
              <a:cs typeface="Frutiger 57Cn"/>
            </a:endParaRPr>
          </a:p>
          <a:p>
            <a:pPr marL="0" indent="0" algn="ctr">
              <a:buNone/>
            </a:pPr>
            <a:r>
              <a:rPr lang="en-US" sz="2400" dirty="0">
                <a:latin typeface="Frutiger 57Cn"/>
                <a:cs typeface="Frutiger 57Cn"/>
              </a:rPr>
              <a:t>Tithing</a:t>
            </a:r>
            <a:endParaRPr lang="en-US" sz="2400" b="1" u="sng" dirty="0">
              <a:latin typeface="Frutiger 57Cn"/>
              <a:cs typeface="Frutiger 57Cn"/>
            </a:endParaRPr>
          </a:p>
        </p:txBody>
      </p:sp>
      <p:sp>
        <p:nvSpPr>
          <p:cNvPr id="5" name="Content Placeholder 2"/>
          <p:cNvSpPr txBox="1">
            <a:spLocks/>
          </p:cNvSpPr>
          <p:nvPr/>
        </p:nvSpPr>
        <p:spPr>
          <a:xfrm>
            <a:off x="4876800" y="457200"/>
            <a:ext cx="4114800" cy="5410200"/>
          </a:xfrm>
          <a:prstGeom prst="rect">
            <a:avLst/>
          </a:prstGeom>
        </p:spPr>
        <p:txBody>
          <a:bodyPr/>
          <a:lstStyle>
            <a:lvl1pPr marL="342900" indent="-342900" algn="l" rtl="0" eaLnBrk="0" fontAlgn="base" hangingPunct="0">
              <a:spcBef>
                <a:spcPct val="20000"/>
              </a:spcBef>
              <a:spcAft>
                <a:spcPct val="0"/>
              </a:spcAft>
              <a:buClr>
                <a:schemeClr val="tx2"/>
              </a:buClr>
              <a:buChar char="•"/>
              <a:defRPr sz="3600">
                <a:solidFill>
                  <a:srgbClr val="FFFFFF"/>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chemeClr val="tx2"/>
              </a:buClr>
              <a:buChar char="–"/>
              <a:defRPr sz="3200">
                <a:solidFill>
                  <a:srgbClr val="FFFFFF"/>
                </a:solidFill>
                <a:latin typeface="+mn-lt"/>
                <a:ea typeface="ＭＳ Ｐゴシック" charset="-128"/>
              </a:defRPr>
            </a:lvl2pPr>
            <a:lvl3pPr marL="1143000" indent="-228600" algn="l" rtl="0" eaLnBrk="0" fontAlgn="base" hangingPunct="0">
              <a:spcBef>
                <a:spcPct val="20000"/>
              </a:spcBef>
              <a:spcAft>
                <a:spcPct val="0"/>
              </a:spcAft>
              <a:buClr>
                <a:schemeClr val="tx2"/>
              </a:buClr>
              <a:buChar char="•"/>
              <a:defRPr sz="2800">
                <a:solidFill>
                  <a:srgbClr val="FFFFFF"/>
                </a:solidFill>
                <a:latin typeface="+mn-lt"/>
                <a:ea typeface="ＭＳ Ｐゴシック" charset="-128"/>
              </a:defRPr>
            </a:lvl3pPr>
            <a:lvl4pPr marL="1600200" indent="-228600" algn="l" rtl="0" eaLnBrk="0" fontAlgn="base" hangingPunct="0">
              <a:spcBef>
                <a:spcPct val="20000"/>
              </a:spcBef>
              <a:spcAft>
                <a:spcPct val="0"/>
              </a:spcAft>
              <a:buClr>
                <a:schemeClr val="tx2"/>
              </a:buClr>
              <a:buChar char="–"/>
              <a:defRPr sz="2400">
                <a:solidFill>
                  <a:srgbClr val="FFFFFF"/>
                </a:solidFill>
                <a:latin typeface="+mn-lt"/>
                <a:ea typeface="ＭＳ Ｐゴシック" charset="-128"/>
              </a:defRPr>
            </a:lvl4pPr>
            <a:lvl5pPr marL="20574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5pPr>
            <a:lvl6pPr marL="25146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6pPr>
            <a:lvl7pPr marL="29718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7pPr>
            <a:lvl8pPr marL="34290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8pPr>
            <a:lvl9pPr marL="38862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9pPr>
          </a:lstStyle>
          <a:p>
            <a:pPr marL="0" indent="0" algn="ctr">
              <a:spcBef>
                <a:spcPts val="800"/>
              </a:spcBef>
              <a:buFont typeface="Wingdings 2" charset="0"/>
              <a:buNone/>
            </a:pPr>
            <a:r>
              <a:rPr lang="en-US" dirty="0" smtClean="0">
                <a:solidFill>
                  <a:srgbClr val="FFDA7E"/>
                </a:solidFill>
                <a:latin typeface="Frutiger 57Cn"/>
                <a:cs typeface="Frutiger 57Cn"/>
              </a:rPr>
              <a:t>Spiritual Gifts</a:t>
            </a:r>
            <a:endParaRPr lang="en-US" sz="2400" dirty="0">
              <a:latin typeface="Frutiger 57Cn"/>
              <a:cs typeface="Frutiger 57Cn"/>
            </a:endParaRPr>
          </a:p>
          <a:p>
            <a:pPr marL="0" indent="0" algn="ctr">
              <a:buNone/>
            </a:pPr>
            <a:r>
              <a:rPr lang="en-US" sz="2400" dirty="0">
                <a:latin typeface="Frutiger 57Cn"/>
                <a:cs typeface="Frutiger 57Cn"/>
              </a:rPr>
              <a:t>Strengthens the entire Church</a:t>
            </a:r>
            <a:endParaRPr lang="en-US" sz="2400" b="1" u="sng" dirty="0">
              <a:latin typeface="Frutiger 57Cn"/>
              <a:cs typeface="Frutiger 57Cn"/>
            </a:endParaRPr>
          </a:p>
          <a:p>
            <a:pPr marL="0" indent="0" algn="ctr">
              <a:buNone/>
            </a:pPr>
            <a:endParaRPr lang="en-US" sz="2400" dirty="0" smtClean="0">
              <a:latin typeface="Frutiger 57Cn"/>
              <a:cs typeface="Frutiger 57Cn"/>
            </a:endParaRPr>
          </a:p>
          <a:p>
            <a:pPr marL="0" indent="0" algn="ctr">
              <a:buNone/>
            </a:pPr>
            <a:r>
              <a:rPr lang="en-US" sz="2400" dirty="0">
                <a:latin typeface="Frutiger 57Cn"/>
                <a:cs typeface="Frutiger 57Cn"/>
              </a:rPr>
              <a:t> </a:t>
            </a:r>
            <a:endParaRPr lang="en-US" sz="2400" b="1" u="sng" dirty="0">
              <a:latin typeface="Frutiger 57Cn"/>
              <a:cs typeface="Frutiger 57Cn"/>
            </a:endParaRPr>
          </a:p>
          <a:p>
            <a:pPr marL="0" indent="0" algn="ctr">
              <a:buNone/>
            </a:pPr>
            <a:r>
              <a:rPr lang="en-US" sz="2400" dirty="0">
                <a:latin typeface="Frutiger 57Cn"/>
                <a:cs typeface="Frutiger 57Cn"/>
              </a:rPr>
              <a:t>Expresses devotion</a:t>
            </a:r>
            <a:endParaRPr lang="en-US" sz="2400" b="1" u="sng" dirty="0">
              <a:latin typeface="Frutiger 57Cn"/>
              <a:cs typeface="Frutiger 57Cn"/>
            </a:endParaRPr>
          </a:p>
          <a:p>
            <a:pPr marL="0" indent="0" algn="ctr">
              <a:buNone/>
            </a:pPr>
            <a:r>
              <a:rPr lang="en-US" sz="2400" dirty="0">
                <a:latin typeface="Frutiger 57Cn"/>
                <a:cs typeface="Frutiger 57Cn"/>
              </a:rPr>
              <a:t> </a:t>
            </a:r>
            <a:endParaRPr lang="en-US" sz="2400" b="1" u="sng" dirty="0">
              <a:latin typeface="Frutiger 57Cn"/>
              <a:cs typeface="Frutiger 57Cn"/>
            </a:endParaRPr>
          </a:p>
          <a:p>
            <a:pPr marL="0" indent="0" algn="ctr">
              <a:buNone/>
            </a:pPr>
            <a:r>
              <a:rPr lang="en-US" sz="2400" dirty="0">
                <a:latin typeface="Frutiger 57Cn"/>
                <a:cs typeface="Frutiger 57Cn"/>
              </a:rPr>
              <a:t>Examples:</a:t>
            </a:r>
            <a:endParaRPr lang="en-US" sz="2400" b="1" u="sng" dirty="0">
              <a:latin typeface="Frutiger 57Cn"/>
              <a:cs typeface="Frutiger 57Cn"/>
            </a:endParaRPr>
          </a:p>
          <a:p>
            <a:pPr marL="0" indent="0" algn="ctr">
              <a:buNone/>
            </a:pPr>
            <a:r>
              <a:rPr lang="en-US" sz="2400" dirty="0">
                <a:latin typeface="Frutiger 57Cn"/>
                <a:cs typeface="Frutiger 57Cn"/>
              </a:rPr>
              <a:t>Teaching</a:t>
            </a:r>
            <a:endParaRPr lang="en-US" sz="2400" b="1" u="sng" dirty="0">
              <a:latin typeface="Frutiger 57Cn"/>
              <a:cs typeface="Frutiger 57Cn"/>
            </a:endParaRPr>
          </a:p>
          <a:p>
            <a:pPr marL="0" indent="0" algn="ctr">
              <a:buNone/>
            </a:pPr>
            <a:r>
              <a:rPr lang="en-US" sz="2400" dirty="0">
                <a:latin typeface="Frutiger 57Cn"/>
                <a:cs typeface="Frutiger 57Cn"/>
              </a:rPr>
              <a:t>Knowledge</a:t>
            </a:r>
            <a:endParaRPr lang="en-US" sz="2400" b="1" u="sng" dirty="0">
              <a:latin typeface="Frutiger 57Cn"/>
              <a:cs typeface="Frutiger 57Cn"/>
            </a:endParaRPr>
          </a:p>
          <a:p>
            <a:pPr marL="0" indent="0" algn="ctr">
              <a:buNone/>
            </a:pPr>
            <a:r>
              <a:rPr lang="en-US" sz="2400" dirty="0">
                <a:latin typeface="Frutiger 57Cn"/>
                <a:cs typeface="Frutiger 57Cn"/>
              </a:rPr>
              <a:t>Giving</a:t>
            </a:r>
            <a:endParaRPr lang="en-US" sz="2400" b="1" u="sng" dirty="0">
              <a:latin typeface="Frutiger 57Cn"/>
              <a:cs typeface="Frutiger 57Cn"/>
            </a:endParaRPr>
          </a:p>
          <a:p>
            <a:pPr marL="0" indent="0" algn="ctr">
              <a:buNone/>
            </a:pPr>
            <a:r>
              <a:rPr lang="en-US" sz="2400" dirty="0">
                <a:latin typeface="Frutiger 57Cn"/>
                <a:cs typeface="Frutiger 57Cn"/>
              </a:rPr>
              <a:t>Exhortation </a:t>
            </a:r>
            <a:r>
              <a:rPr lang="en-US" sz="2400" dirty="0" smtClean="0">
                <a:solidFill>
                  <a:srgbClr val="FFDA7E"/>
                </a:solidFill>
                <a:latin typeface="Frutiger 57Cn"/>
                <a:cs typeface="Frutiger 57Cn"/>
              </a:rPr>
              <a:t> </a:t>
            </a:r>
          </a:p>
        </p:txBody>
      </p:sp>
    </p:spTree>
    <p:extLst>
      <p:ext uri="{BB962C8B-B14F-4D97-AF65-F5344CB8AC3E}">
        <p14:creationId xmlns:p14="http://schemas.microsoft.com/office/powerpoint/2010/main" val="361175397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200" b="1" dirty="0" smtClean="0">
                <a:solidFill>
                  <a:srgbClr val="FFCC66"/>
                </a:solidFill>
                <a:latin typeface="Frutiger 57Cn"/>
                <a:cs typeface="Frutiger 57Cn"/>
              </a:rPr>
              <a:t>To whom are spiritual gifts given?</a:t>
            </a:r>
          </a:p>
          <a:p>
            <a:pPr algn="l"/>
            <a:r>
              <a:rPr lang="en-US" sz="3200" dirty="0" smtClean="0">
                <a:latin typeface="Frutiger 57Cn"/>
                <a:cs typeface="Frutiger 57Cn"/>
              </a:rPr>
              <a:t> </a:t>
            </a:r>
          </a:p>
        </p:txBody>
      </p:sp>
    </p:spTree>
    <p:extLst>
      <p:ext uri="{BB962C8B-B14F-4D97-AF65-F5344CB8AC3E}">
        <p14:creationId xmlns:p14="http://schemas.microsoft.com/office/powerpoint/2010/main" val="211852824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200" b="1" dirty="0" smtClean="0">
                <a:solidFill>
                  <a:srgbClr val="FFCC66"/>
                </a:solidFill>
                <a:latin typeface="Frutiger 57Cn"/>
                <a:cs typeface="Frutiger 57Cn"/>
              </a:rPr>
              <a:t>To whom are spiritual gifts given?</a:t>
            </a:r>
          </a:p>
          <a:p>
            <a:pPr algn="l"/>
            <a:r>
              <a:rPr lang="en-US" sz="3200" dirty="0" smtClean="0">
                <a:latin typeface="Frutiger 57Cn"/>
                <a:cs typeface="Frutiger 57Cn"/>
              </a:rPr>
              <a:t> </a:t>
            </a:r>
          </a:p>
          <a:p>
            <a:pPr algn="l">
              <a:defRPr/>
            </a:pPr>
            <a:r>
              <a:rPr lang="en-US" sz="3200" dirty="0">
                <a:latin typeface="Frutiger 57Cn"/>
                <a:cs typeface="Frutiger 57Cn"/>
              </a:rPr>
              <a:t>•  “Pursue love, and desire spiritual gifts, but especially that you may prophesy” (1 Corinthians 14:1)</a:t>
            </a:r>
            <a:r>
              <a:rPr lang="en-US" sz="3200" dirty="0" smtClean="0">
                <a:latin typeface="Frutiger 57Cn"/>
                <a:cs typeface="Frutiger 57Cn"/>
              </a:rPr>
              <a:t>.</a:t>
            </a:r>
            <a:endParaRPr lang="en-US" sz="3200" dirty="0">
              <a:latin typeface="Frutiger 57Cn"/>
              <a:cs typeface="Frutiger 57Cn"/>
            </a:endParaRPr>
          </a:p>
        </p:txBody>
      </p:sp>
    </p:spTree>
    <p:extLst>
      <p:ext uri="{BB962C8B-B14F-4D97-AF65-F5344CB8AC3E}">
        <p14:creationId xmlns:p14="http://schemas.microsoft.com/office/powerpoint/2010/main" val="30723631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4031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200" b="1" dirty="0" smtClean="0">
                <a:solidFill>
                  <a:srgbClr val="FFCC66"/>
                </a:solidFill>
                <a:latin typeface="Frutiger 57Cn"/>
                <a:cs typeface="Frutiger 57Cn"/>
              </a:rPr>
              <a:t>To whom are spiritual gifts given?</a:t>
            </a:r>
          </a:p>
          <a:p>
            <a:pPr algn="l"/>
            <a:r>
              <a:rPr lang="en-US" sz="3200" dirty="0" smtClean="0">
                <a:latin typeface="Frutiger 57Cn"/>
                <a:cs typeface="Frutiger 57Cn"/>
              </a:rPr>
              <a:t> </a:t>
            </a:r>
          </a:p>
          <a:p>
            <a:pPr algn="l">
              <a:defRPr/>
            </a:pPr>
            <a:r>
              <a:rPr lang="en-US" sz="3200" dirty="0">
                <a:latin typeface="Frutiger 57Cn"/>
                <a:cs typeface="Frutiger 57Cn"/>
              </a:rPr>
              <a:t>•  “Pursue love, and desire spiritual gifts, but especially that you may prophesy” (1 Corinthians 14:1).</a:t>
            </a:r>
          </a:p>
          <a:p>
            <a:pPr algn="l">
              <a:defRPr/>
            </a:pPr>
            <a:r>
              <a:rPr lang="en-US" sz="3200" dirty="0">
                <a:latin typeface="Frutiger 57Cn"/>
                <a:cs typeface="Frutiger 57Cn"/>
              </a:rPr>
              <a:t>• </a:t>
            </a:r>
            <a:r>
              <a:rPr lang="en-US" sz="3200" dirty="0" smtClean="0">
                <a:latin typeface="Frutiger 57Cn"/>
                <a:cs typeface="Frutiger 57Cn"/>
              </a:rPr>
              <a:t>“</a:t>
            </a:r>
            <a:r>
              <a:rPr lang="en-US" sz="3200" dirty="0">
                <a:latin typeface="Frutiger 57Cn"/>
                <a:cs typeface="Frutiger 57Cn"/>
              </a:rPr>
              <a:t>Since you are eager to have spiritual gifts, </a:t>
            </a:r>
            <a:r>
              <a:rPr lang="en-US" sz="3200" dirty="0" smtClean="0">
                <a:latin typeface="Frutiger 57Cn"/>
                <a:cs typeface="Frutiger 57Cn"/>
              </a:rPr>
              <a:t/>
            </a:r>
            <a:br>
              <a:rPr lang="en-US" sz="3200" dirty="0" smtClean="0">
                <a:latin typeface="Frutiger 57Cn"/>
                <a:cs typeface="Frutiger 57Cn"/>
              </a:rPr>
            </a:br>
            <a:r>
              <a:rPr lang="en-US" sz="3200" dirty="0" smtClean="0">
                <a:latin typeface="Frutiger 57Cn"/>
                <a:cs typeface="Frutiger 57Cn"/>
              </a:rPr>
              <a:t>try </a:t>
            </a:r>
            <a:r>
              <a:rPr lang="en-US" sz="3200" dirty="0">
                <a:latin typeface="Frutiger 57Cn"/>
                <a:cs typeface="Frutiger 57Cn"/>
              </a:rPr>
              <a:t>to excel in gifts that build up </a:t>
            </a:r>
            <a:r>
              <a:rPr lang="en-US" sz="3200" dirty="0" smtClean="0">
                <a:latin typeface="Frutiger 57Cn"/>
                <a:cs typeface="Frutiger 57Cn"/>
              </a:rPr>
              <a:t>the church</a:t>
            </a:r>
            <a:r>
              <a:rPr lang="en-US" sz="3200" dirty="0">
                <a:latin typeface="Frutiger 57Cn"/>
                <a:cs typeface="Frutiger 57Cn"/>
              </a:rPr>
              <a:t>” </a:t>
            </a:r>
            <a:endParaRPr lang="en-US" sz="3200" dirty="0" smtClean="0">
              <a:latin typeface="Frutiger 57Cn"/>
              <a:cs typeface="Frutiger 57Cn"/>
            </a:endParaRPr>
          </a:p>
          <a:p>
            <a:pPr algn="l">
              <a:defRPr/>
            </a:pPr>
            <a:r>
              <a:rPr lang="en-US" sz="3200" dirty="0" smtClean="0">
                <a:latin typeface="Frutiger 57Cn"/>
                <a:cs typeface="Frutiger 57Cn"/>
              </a:rPr>
              <a:t>(</a:t>
            </a:r>
            <a:r>
              <a:rPr lang="en-US" sz="3200" dirty="0">
                <a:latin typeface="Frutiger 57Cn"/>
                <a:cs typeface="Frutiger 57Cn"/>
              </a:rPr>
              <a:t>1 Corinthians 14:12, NIV)</a:t>
            </a:r>
            <a:r>
              <a:rPr lang="en-US" sz="3200" dirty="0" smtClean="0">
                <a:latin typeface="Frutiger 57Cn"/>
                <a:cs typeface="Frutiger 57Cn"/>
              </a:rPr>
              <a:t>.</a:t>
            </a:r>
            <a:endParaRPr lang="en-US" sz="3200" dirty="0">
              <a:latin typeface="Frutiger 57Cn"/>
              <a:cs typeface="Frutiger 57Cn"/>
            </a:endParaRPr>
          </a:p>
        </p:txBody>
      </p:sp>
    </p:spTree>
    <p:extLst>
      <p:ext uri="{BB962C8B-B14F-4D97-AF65-F5344CB8AC3E}">
        <p14:creationId xmlns:p14="http://schemas.microsoft.com/office/powerpoint/2010/main" val="324244337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6494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200" b="1" dirty="0" smtClean="0">
                <a:solidFill>
                  <a:srgbClr val="FFCC66"/>
                </a:solidFill>
                <a:latin typeface="Frutiger 57Cn"/>
                <a:cs typeface="Frutiger 57Cn"/>
              </a:rPr>
              <a:t>To whom are spiritual gifts given?</a:t>
            </a:r>
          </a:p>
          <a:p>
            <a:pPr algn="l"/>
            <a:r>
              <a:rPr lang="en-US" sz="3200" dirty="0" smtClean="0">
                <a:latin typeface="Frutiger 57Cn"/>
                <a:cs typeface="Frutiger 57Cn"/>
              </a:rPr>
              <a:t> </a:t>
            </a:r>
          </a:p>
          <a:p>
            <a:pPr algn="l">
              <a:defRPr/>
            </a:pPr>
            <a:r>
              <a:rPr lang="en-US" sz="3200" dirty="0">
                <a:latin typeface="Frutiger 57Cn"/>
                <a:cs typeface="Frutiger 57Cn"/>
              </a:rPr>
              <a:t>•  “Pursue love, and desire spiritual gifts, but especially that you may prophesy” (1 Corinthians 14:1).</a:t>
            </a:r>
          </a:p>
          <a:p>
            <a:pPr algn="l">
              <a:defRPr/>
            </a:pPr>
            <a:r>
              <a:rPr lang="en-US" sz="3200" dirty="0">
                <a:latin typeface="Frutiger 57Cn"/>
                <a:cs typeface="Frutiger 57Cn"/>
              </a:rPr>
              <a:t>• </a:t>
            </a:r>
            <a:r>
              <a:rPr lang="en-US" sz="3200" dirty="0" smtClean="0">
                <a:latin typeface="Frutiger 57Cn"/>
                <a:cs typeface="Frutiger 57Cn"/>
              </a:rPr>
              <a:t>“</a:t>
            </a:r>
            <a:r>
              <a:rPr lang="en-US" sz="3200" dirty="0">
                <a:latin typeface="Frutiger 57Cn"/>
                <a:cs typeface="Frutiger 57Cn"/>
              </a:rPr>
              <a:t>Since you are eager to have spiritual gifts, </a:t>
            </a:r>
            <a:r>
              <a:rPr lang="en-US" sz="3200" dirty="0" smtClean="0">
                <a:latin typeface="Frutiger 57Cn"/>
                <a:cs typeface="Frutiger 57Cn"/>
              </a:rPr>
              <a:t/>
            </a:r>
            <a:br>
              <a:rPr lang="en-US" sz="3200" dirty="0" smtClean="0">
                <a:latin typeface="Frutiger 57Cn"/>
                <a:cs typeface="Frutiger 57Cn"/>
              </a:rPr>
            </a:br>
            <a:r>
              <a:rPr lang="en-US" sz="3200" dirty="0" smtClean="0">
                <a:latin typeface="Frutiger 57Cn"/>
                <a:cs typeface="Frutiger 57Cn"/>
              </a:rPr>
              <a:t>try </a:t>
            </a:r>
            <a:r>
              <a:rPr lang="en-US" sz="3200" dirty="0">
                <a:latin typeface="Frutiger 57Cn"/>
                <a:cs typeface="Frutiger 57Cn"/>
              </a:rPr>
              <a:t>to excel in gifts that build up </a:t>
            </a:r>
            <a:r>
              <a:rPr lang="en-US" sz="3200" dirty="0" smtClean="0">
                <a:latin typeface="Frutiger 57Cn"/>
                <a:cs typeface="Frutiger 57Cn"/>
              </a:rPr>
              <a:t>the church</a:t>
            </a:r>
            <a:r>
              <a:rPr lang="en-US" sz="3200" dirty="0">
                <a:latin typeface="Frutiger 57Cn"/>
                <a:cs typeface="Frutiger 57Cn"/>
              </a:rPr>
              <a:t>” </a:t>
            </a:r>
            <a:endParaRPr lang="en-US" sz="3200" dirty="0" smtClean="0">
              <a:latin typeface="Frutiger 57Cn"/>
              <a:cs typeface="Frutiger 57Cn"/>
            </a:endParaRPr>
          </a:p>
          <a:p>
            <a:pPr algn="l">
              <a:defRPr/>
            </a:pPr>
            <a:r>
              <a:rPr lang="en-US" sz="3200" dirty="0" smtClean="0">
                <a:latin typeface="Frutiger 57Cn"/>
                <a:cs typeface="Frutiger 57Cn"/>
              </a:rPr>
              <a:t>(</a:t>
            </a:r>
            <a:r>
              <a:rPr lang="en-US" sz="3200" dirty="0">
                <a:latin typeface="Frutiger 57Cn"/>
                <a:cs typeface="Frutiger 57Cn"/>
              </a:rPr>
              <a:t>1 Corinthians 14:12, NIV).</a:t>
            </a:r>
          </a:p>
          <a:p>
            <a:pPr algn="l">
              <a:defRPr/>
            </a:pPr>
            <a:r>
              <a:rPr lang="en-US" sz="3200" dirty="0">
                <a:latin typeface="Frutiger 57Cn"/>
                <a:cs typeface="Frutiger 57Cn"/>
              </a:rPr>
              <a:t>• </a:t>
            </a:r>
            <a:r>
              <a:rPr lang="en-US" sz="3200" dirty="0" smtClean="0">
                <a:latin typeface="Frutiger 57Cn"/>
                <a:cs typeface="Frutiger 57Cn"/>
              </a:rPr>
              <a:t>“</a:t>
            </a:r>
            <a:r>
              <a:rPr lang="en-US" sz="3200" dirty="0">
                <a:latin typeface="Frutiger 57Cn"/>
                <a:cs typeface="Frutiger 57Cn"/>
              </a:rPr>
              <a:t>For I long to see you, that I may impart to you some spiritual gift to strengthen you” (Romans 1:11, ESV)</a:t>
            </a:r>
            <a:r>
              <a:rPr lang="en-US" sz="3200" dirty="0" smtClean="0">
                <a:latin typeface="Frutiger 57Cn"/>
                <a:cs typeface="Frutiger 57Cn"/>
              </a:rPr>
              <a:t>.</a:t>
            </a:r>
          </a:p>
          <a:p>
            <a:pPr algn="l">
              <a:defRPr/>
            </a:pPr>
            <a:endParaRPr lang="en-US" sz="3200" dirty="0">
              <a:latin typeface="Frutiger 57Cn"/>
              <a:cs typeface="Frutiger 57Cn"/>
            </a:endParaRPr>
          </a:p>
          <a:p>
            <a:pPr algn="l">
              <a:defRPr/>
            </a:pPr>
            <a:endParaRPr lang="en-US" sz="3200" dirty="0">
              <a:latin typeface="Frutiger 57Cn"/>
              <a:cs typeface="Frutiger 57Cn"/>
            </a:endParaRPr>
          </a:p>
        </p:txBody>
      </p:sp>
    </p:spTree>
    <p:extLst>
      <p:ext uri="{BB962C8B-B14F-4D97-AF65-F5344CB8AC3E}">
        <p14:creationId xmlns:p14="http://schemas.microsoft.com/office/powerpoint/2010/main" val="296725366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200" b="1" dirty="0" smtClean="0">
                <a:solidFill>
                  <a:srgbClr val="FFCC66"/>
                </a:solidFill>
                <a:latin typeface="Frutiger 57Cn"/>
                <a:cs typeface="Frutiger 57Cn"/>
              </a:rPr>
              <a:t>To whom are spiritual gifts given?</a:t>
            </a:r>
          </a:p>
          <a:p>
            <a:pPr algn="l"/>
            <a:r>
              <a:rPr lang="en-US" sz="3200" dirty="0" smtClean="0">
                <a:latin typeface="Frutiger 57Cn"/>
                <a:cs typeface="Frutiger 57Cn"/>
              </a:rPr>
              <a:t> </a:t>
            </a:r>
            <a:endParaRPr lang="en-US" sz="3200" dirty="0">
              <a:latin typeface="Frutiger 57Cn"/>
              <a:cs typeface="Frutiger 57Cn"/>
            </a:endParaRPr>
          </a:p>
          <a:p>
            <a:pPr marL="0" indent="0" algn="l">
              <a:buFont typeface="Wingdings 2" charset="0"/>
              <a:buNone/>
              <a:defRPr/>
            </a:pPr>
            <a:r>
              <a:rPr lang="en-US" sz="3200" dirty="0">
                <a:latin typeface="Frutiger 57Cn"/>
                <a:cs typeface="Frutiger 57Cn"/>
              </a:rPr>
              <a:t>What do we see here? </a:t>
            </a:r>
          </a:p>
          <a:p>
            <a:pPr algn="l"/>
            <a:endParaRPr lang="en-US" sz="3200" dirty="0" smtClean="0">
              <a:solidFill>
                <a:srgbClr val="FFCC66"/>
              </a:solidFill>
              <a:latin typeface="Frutiger 57Cn"/>
              <a:cs typeface="Frutiger 57Cn"/>
            </a:endParaRPr>
          </a:p>
        </p:txBody>
      </p:sp>
    </p:spTree>
    <p:extLst>
      <p:ext uri="{BB962C8B-B14F-4D97-AF65-F5344CB8AC3E}">
        <p14:creationId xmlns:p14="http://schemas.microsoft.com/office/powerpoint/2010/main" val="7213566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377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200" b="1" dirty="0" smtClean="0">
                <a:solidFill>
                  <a:srgbClr val="FFCC66"/>
                </a:solidFill>
                <a:latin typeface="Frutiger 57Cn"/>
                <a:cs typeface="Frutiger 57Cn"/>
              </a:rPr>
              <a:t>To whom are spiritual gifts given?</a:t>
            </a:r>
          </a:p>
          <a:p>
            <a:pPr algn="l"/>
            <a:r>
              <a:rPr lang="en-US" sz="3200" dirty="0" smtClean="0">
                <a:latin typeface="Frutiger 57Cn"/>
                <a:cs typeface="Frutiger 57Cn"/>
              </a:rPr>
              <a:t> </a:t>
            </a:r>
            <a:endParaRPr lang="en-US" sz="3200" dirty="0">
              <a:latin typeface="Frutiger 57Cn"/>
              <a:cs typeface="Frutiger 57Cn"/>
            </a:endParaRPr>
          </a:p>
          <a:p>
            <a:pPr marL="0" indent="0" algn="l">
              <a:buFont typeface="Wingdings 2" charset="0"/>
              <a:buNone/>
              <a:defRPr/>
            </a:pPr>
            <a:r>
              <a:rPr lang="en-US" sz="3200" dirty="0">
                <a:latin typeface="Frutiger 57Cn"/>
                <a:cs typeface="Frutiger 57Cn"/>
              </a:rPr>
              <a:t>What do we see here? </a:t>
            </a:r>
          </a:p>
          <a:p>
            <a:pPr marL="0" indent="0" algn="l">
              <a:spcBef>
                <a:spcPts val="1400"/>
              </a:spcBef>
              <a:buFont typeface="Wingdings 2" charset="0"/>
              <a:buNone/>
              <a:defRPr/>
            </a:pPr>
            <a:r>
              <a:rPr lang="en-US" sz="3200" i="1" dirty="0" smtClean="0">
                <a:solidFill>
                  <a:srgbClr val="FFDA7E"/>
                </a:solidFill>
                <a:latin typeface="Frutiger 57Cn"/>
                <a:cs typeface="Frutiger 57Cn"/>
              </a:rPr>
              <a:t>The </a:t>
            </a:r>
            <a:r>
              <a:rPr lang="en-US" sz="3200" i="1" dirty="0">
                <a:solidFill>
                  <a:srgbClr val="FFDA7E"/>
                </a:solidFill>
                <a:latin typeface="Frutiger 57Cn"/>
                <a:cs typeface="Frutiger 57Cn"/>
              </a:rPr>
              <a:t>apostle Paul encourages the members in Rome and Corinth to desire spiritual gifts, and </a:t>
            </a:r>
            <a:br>
              <a:rPr lang="en-US" sz="3200" i="1" dirty="0">
                <a:solidFill>
                  <a:srgbClr val="FFDA7E"/>
                </a:solidFill>
                <a:latin typeface="Frutiger 57Cn"/>
                <a:cs typeface="Frutiger 57Cn"/>
              </a:rPr>
            </a:br>
            <a:r>
              <a:rPr lang="en-US" sz="3200" i="1" dirty="0">
                <a:solidFill>
                  <a:srgbClr val="FFDA7E"/>
                </a:solidFill>
                <a:latin typeface="Frutiger 57Cn"/>
                <a:cs typeface="Frutiger 57Cn"/>
              </a:rPr>
              <a:t>He desires to see spiritual gifts imparted to them.</a:t>
            </a:r>
          </a:p>
          <a:p>
            <a:pPr algn="l"/>
            <a:endParaRPr lang="en-US" sz="3200" dirty="0" smtClean="0">
              <a:solidFill>
                <a:srgbClr val="FFCC66"/>
              </a:solidFill>
              <a:latin typeface="Frutiger 57Cn"/>
              <a:cs typeface="Frutiger 57Cn"/>
            </a:endParaRPr>
          </a:p>
        </p:txBody>
      </p:sp>
    </p:spTree>
    <p:extLst>
      <p:ext uri="{BB962C8B-B14F-4D97-AF65-F5344CB8AC3E}">
        <p14:creationId xmlns:p14="http://schemas.microsoft.com/office/powerpoint/2010/main" val="34481163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200" b="1" dirty="0" smtClean="0">
                <a:solidFill>
                  <a:srgbClr val="FFCC66"/>
                </a:solidFill>
                <a:latin typeface="Frutiger 57Cn"/>
                <a:cs typeface="Frutiger 57Cn"/>
              </a:rPr>
              <a:t>To whom are spiritual gifts given?</a:t>
            </a:r>
          </a:p>
          <a:p>
            <a:pPr algn="l"/>
            <a:r>
              <a:rPr lang="en-US" sz="3200" dirty="0" smtClean="0">
                <a:latin typeface="Frutiger 57Cn"/>
                <a:cs typeface="Frutiger 57Cn"/>
              </a:rPr>
              <a:t> </a:t>
            </a:r>
            <a:endParaRPr lang="en-US" sz="3200" dirty="0">
              <a:latin typeface="Frutiger 57Cn"/>
              <a:cs typeface="Frutiger 57Cn"/>
            </a:endParaRPr>
          </a:p>
          <a:p>
            <a:pPr algn="l">
              <a:defRPr/>
            </a:pPr>
            <a:r>
              <a:rPr lang="en-US" sz="3200" dirty="0">
                <a:latin typeface="Frutiger 57Cn"/>
                <a:cs typeface="Frutiger 57Cn"/>
              </a:rPr>
              <a:t>• </a:t>
            </a:r>
            <a:r>
              <a:rPr lang="en-US" sz="3200" dirty="0" smtClean="0">
                <a:latin typeface="Frutiger 57Cn"/>
                <a:cs typeface="Frutiger 57Cn"/>
              </a:rPr>
              <a:t>“</a:t>
            </a:r>
            <a:r>
              <a:rPr lang="en-US" sz="3200" dirty="0">
                <a:latin typeface="Frutiger 57Cn"/>
                <a:cs typeface="Frutiger 57Cn"/>
              </a:rPr>
              <a:t>Having then gifts differing according to the grace that is given to us, let us </a:t>
            </a:r>
            <a:r>
              <a:rPr lang="en-US" sz="3200" dirty="0" smtClean="0">
                <a:latin typeface="Frutiger 57Cn"/>
                <a:cs typeface="Frutiger 57Cn"/>
              </a:rPr>
              <a:t>use them </a:t>
            </a:r>
            <a:r>
              <a:rPr lang="en-US" sz="3200" dirty="0">
                <a:latin typeface="Frutiger 57Cn"/>
                <a:cs typeface="Frutiger 57Cn"/>
              </a:rPr>
              <a:t>. . .” </a:t>
            </a:r>
            <a:endParaRPr lang="en-US" sz="3200" dirty="0" smtClean="0">
              <a:latin typeface="Frutiger 57Cn"/>
              <a:cs typeface="Frutiger 57Cn"/>
            </a:endParaRPr>
          </a:p>
          <a:p>
            <a:pPr algn="l">
              <a:defRPr/>
            </a:pPr>
            <a:r>
              <a:rPr lang="en-US" sz="3200" dirty="0" smtClean="0">
                <a:latin typeface="Frutiger 57Cn"/>
                <a:cs typeface="Frutiger 57Cn"/>
              </a:rPr>
              <a:t>(</a:t>
            </a:r>
            <a:r>
              <a:rPr lang="en-US" sz="3200" dirty="0">
                <a:latin typeface="Frutiger 57Cn"/>
                <a:cs typeface="Frutiger 57Cn"/>
              </a:rPr>
              <a:t>Romans 12:6-8)</a:t>
            </a:r>
            <a:r>
              <a:rPr lang="en-US" sz="3200" dirty="0" smtClean="0">
                <a:latin typeface="Frutiger 57Cn"/>
                <a:cs typeface="Frutiger 57Cn"/>
              </a:rPr>
              <a:t>.</a:t>
            </a:r>
            <a:endParaRPr lang="en-US" sz="3200" dirty="0">
              <a:latin typeface="Frutiger 57Cn"/>
              <a:cs typeface="Frutiger 57Cn"/>
            </a:endParaRPr>
          </a:p>
        </p:txBody>
      </p:sp>
    </p:spTree>
    <p:extLst>
      <p:ext uri="{BB962C8B-B14F-4D97-AF65-F5344CB8AC3E}">
        <p14:creationId xmlns:p14="http://schemas.microsoft.com/office/powerpoint/2010/main" val="393849186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1692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What can the power of God’s Holy Spirit do through and for us?</a:t>
            </a:r>
          </a:p>
          <a:p>
            <a:pPr algn="l"/>
            <a:r>
              <a:rPr lang="en-US" sz="3200" dirty="0" smtClean="0">
                <a:latin typeface="Frutiger 57Cn"/>
                <a:cs typeface="Frutiger 57Cn"/>
              </a:rPr>
              <a:t> </a:t>
            </a:r>
          </a:p>
        </p:txBody>
      </p:sp>
    </p:spTree>
    <p:extLst>
      <p:ext uri="{BB962C8B-B14F-4D97-AF65-F5344CB8AC3E}">
        <p14:creationId xmlns:p14="http://schemas.microsoft.com/office/powerpoint/2010/main" val="153892875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4211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200" b="1" dirty="0" smtClean="0">
                <a:solidFill>
                  <a:srgbClr val="FFCC66"/>
                </a:solidFill>
                <a:latin typeface="Frutiger 57Cn"/>
                <a:cs typeface="Frutiger 57Cn"/>
              </a:rPr>
              <a:t>To whom are spiritual gifts given?</a:t>
            </a:r>
          </a:p>
          <a:p>
            <a:pPr algn="l"/>
            <a:r>
              <a:rPr lang="en-US" sz="3200" dirty="0" smtClean="0">
                <a:latin typeface="Frutiger 57Cn"/>
                <a:cs typeface="Frutiger 57Cn"/>
              </a:rPr>
              <a:t> </a:t>
            </a:r>
            <a:endParaRPr lang="en-US" sz="3200" dirty="0">
              <a:latin typeface="Frutiger 57Cn"/>
              <a:cs typeface="Frutiger 57Cn"/>
            </a:endParaRPr>
          </a:p>
          <a:p>
            <a:pPr algn="l">
              <a:defRPr/>
            </a:pPr>
            <a:r>
              <a:rPr lang="en-US" sz="3200" dirty="0">
                <a:latin typeface="Frutiger 57Cn"/>
                <a:cs typeface="Frutiger 57Cn"/>
              </a:rPr>
              <a:t>• </a:t>
            </a:r>
            <a:r>
              <a:rPr lang="en-US" sz="3200" dirty="0" smtClean="0">
                <a:latin typeface="Frutiger 57Cn"/>
                <a:cs typeface="Frutiger 57Cn"/>
              </a:rPr>
              <a:t>“</a:t>
            </a:r>
            <a:r>
              <a:rPr lang="en-US" sz="3200" dirty="0">
                <a:latin typeface="Frutiger 57Cn"/>
                <a:cs typeface="Frutiger 57Cn"/>
              </a:rPr>
              <a:t>Having then gifts differing according to the grace that is given to us, let us </a:t>
            </a:r>
            <a:r>
              <a:rPr lang="en-US" sz="3200" dirty="0" smtClean="0">
                <a:latin typeface="Frutiger 57Cn"/>
                <a:cs typeface="Frutiger 57Cn"/>
              </a:rPr>
              <a:t>use them </a:t>
            </a:r>
            <a:r>
              <a:rPr lang="en-US" sz="3200" dirty="0">
                <a:latin typeface="Frutiger 57Cn"/>
                <a:cs typeface="Frutiger 57Cn"/>
              </a:rPr>
              <a:t>. . .” </a:t>
            </a:r>
            <a:endParaRPr lang="en-US" sz="3200" dirty="0" smtClean="0">
              <a:latin typeface="Frutiger 57Cn"/>
              <a:cs typeface="Frutiger 57Cn"/>
            </a:endParaRPr>
          </a:p>
          <a:p>
            <a:pPr algn="l">
              <a:defRPr/>
            </a:pPr>
            <a:r>
              <a:rPr lang="en-US" sz="3200" dirty="0" smtClean="0">
                <a:latin typeface="Frutiger 57Cn"/>
                <a:cs typeface="Frutiger 57Cn"/>
              </a:rPr>
              <a:t>(</a:t>
            </a:r>
            <a:r>
              <a:rPr lang="en-US" sz="3200" dirty="0">
                <a:latin typeface="Frutiger 57Cn"/>
                <a:cs typeface="Frutiger 57Cn"/>
              </a:rPr>
              <a:t>Romans 12:6-8).</a:t>
            </a:r>
          </a:p>
          <a:p>
            <a:pPr algn="l">
              <a:spcBef>
                <a:spcPts val="1400"/>
              </a:spcBef>
              <a:defRPr/>
            </a:pPr>
            <a:r>
              <a:rPr lang="en-US" sz="3200" dirty="0">
                <a:latin typeface="Frutiger 57Cn"/>
                <a:cs typeface="Frutiger 57Cn"/>
              </a:rPr>
              <a:t>• </a:t>
            </a:r>
            <a:r>
              <a:rPr lang="en-US" sz="3200" dirty="0" smtClean="0">
                <a:latin typeface="Frutiger 57Cn"/>
                <a:cs typeface="Frutiger 57Cn"/>
              </a:rPr>
              <a:t>“</a:t>
            </a:r>
            <a:r>
              <a:rPr lang="en-US" sz="3200" dirty="0">
                <a:latin typeface="Frutiger 57Cn"/>
                <a:cs typeface="Frutiger 57Cn"/>
              </a:rPr>
              <a:t>Do all have gifts of healings? Do all interpret? But earnestly desire the best gifts . . .” </a:t>
            </a:r>
            <a:br>
              <a:rPr lang="en-US" sz="3200" dirty="0">
                <a:latin typeface="Frutiger 57Cn"/>
                <a:cs typeface="Frutiger 57Cn"/>
              </a:rPr>
            </a:br>
            <a:r>
              <a:rPr lang="en-US" sz="3200" dirty="0" smtClean="0">
                <a:latin typeface="Frutiger 57Cn"/>
                <a:cs typeface="Frutiger 57Cn"/>
              </a:rPr>
              <a:t>(</a:t>
            </a:r>
            <a:r>
              <a:rPr lang="en-US" sz="3200" dirty="0">
                <a:latin typeface="Frutiger 57Cn"/>
                <a:cs typeface="Frutiger 57Cn"/>
              </a:rPr>
              <a:t>1 Corinthians 12:30-31)</a:t>
            </a:r>
            <a:r>
              <a:rPr lang="en-US" sz="3200" dirty="0" smtClean="0">
                <a:latin typeface="Frutiger 57Cn"/>
                <a:cs typeface="Frutiger 57Cn"/>
              </a:rPr>
              <a:t>.</a:t>
            </a:r>
            <a:endParaRPr lang="en-US" sz="3200" dirty="0">
              <a:latin typeface="Frutiger 57Cn"/>
              <a:cs typeface="Frutiger 57Cn"/>
            </a:endParaRPr>
          </a:p>
        </p:txBody>
      </p:sp>
    </p:spTree>
    <p:extLst>
      <p:ext uri="{BB962C8B-B14F-4D97-AF65-F5344CB8AC3E}">
        <p14:creationId xmlns:p14="http://schemas.microsoft.com/office/powerpoint/2010/main" val="99075483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5868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200" b="1" dirty="0" smtClean="0">
                <a:solidFill>
                  <a:srgbClr val="FFCC66"/>
                </a:solidFill>
                <a:latin typeface="Frutiger 57Cn"/>
                <a:cs typeface="Frutiger 57Cn"/>
              </a:rPr>
              <a:t>To whom are spiritual gifts given?</a:t>
            </a:r>
          </a:p>
          <a:p>
            <a:pPr algn="l"/>
            <a:r>
              <a:rPr lang="en-US" sz="3200" dirty="0" smtClean="0">
                <a:latin typeface="Frutiger 57Cn"/>
                <a:cs typeface="Frutiger 57Cn"/>
              </a:rPr>
              <a:t> </a:t>
            </a:r>
            <a:endParaRPr lang="en-US" sz="3200" dirty="0">
              <a:latin typeface="Frutiger 57Cn"/>
              <a:cs typeface="Frutiger 57Cn"/>
            </a:endParaRPr>
          </a:p>
          <a:p>
            <a:pPr algn="l">
              <a:defRPr/>
            </a:pPr>
            <a:r>
              <a:rPr lang="en-US" sz="3200" dirty="0">
                <a:latin typeface="Frutiger 57Cn"/>
                <a:cs typeface="Frutiger 57Cn"/>
              </a:rPr>
              <a:t>• </a:t>
            </a:r>
            <a:r>
              <a:rPr lang="en-US" sz="3200" dirty="0" smtClean="0">
                <a:latin typeface="Frutiger 57Cn"/>
                <a:cs typeface="Frutiger 57Cn"/>
              </a:rPr>
              <a:t>“</a:t>
            </a:r>
            <a:r>
              <a:rPr lang="en-US" sz="3200" dirty="0">
                <a:latin typeface="Frutiger 57Cn"/>
                <a:cs typeface="Frutiger 57Cn"/>
              </a:rPr>
              <a:t>Having then gifts differing according to the grace that is given to us, let us </a:t>
            </a:r>
            <a:r>
              <a:rPr lang="en-US" sz="3200" dirty="0" smtClean="0">
                <a:latin typeface="Frutiger 57Cn"/>
                <a:cs typeface="Frutiger 57Cn"/>
              </a:rPr>
              <a:t>use them </a:t>
            </a:r>
            <a:r>
              <a:rPr lang="en-US" sz="3200" dirty="0">
                <a:latin typeface="Frutiger 57Cn"/>
                <a:cs typeface="Frutiger 57Cn"/>
              </a:rPr>
              <a:t>. . .” </a:t>
            </a:r>
            <a:endParaRPr lang="en-US" sz="3200" dirty="0" smtClean="0">
              <a:latin typeface="Frutiger 57Cn"/>
              <a:cs typeface="Frutiger 57Cn"/>
            </a:endParaRPr>
          </a:p>
          <a:p>
            <a:pPr algn="l">
              <a:defRPr/>
            </a:pPr>
            <a:r>
              <a:rPr lang="en-US" sz="3200" dirty="0" smtClean="0">
                <a:latin typeface="Frutiger 57Cn"/>
                <a:cs typeface="Frutiger 57Cn"/>
              </a:rPr>
              <a:t>(</a:t>
            </a:r>
            <a:r>
              <a:rPr lang="en-US" sz="3200" dirty="0">
                <a:latin typeface="Frutiger 57Cn"/>
                <a:cs typeface="Frutiger 57Cn"/>
              </a:rPr>
              <a:t>Romans 12:6-8).</a:t>
            </a:r>
          </a:p>
          <a:p>
            <a:pPr algn="l">
              <a:spcBef>
                <a:spcPts val="1400"/>
              </a:spcBef>
              <a:defRPr/>
            </a:pPr>
            <a:r>
              <a:rPr lang="en-US" sz="3200" dirty="0">
                <a:latin typeface="Frutiger 57Cn"/>
                <a:cs typeface="Frutiger 57Cn"/>
              </a:rPr>
              <a:t>• </a:t>
            </a:r>
            <a:r>
              <a:rPr lang="en-US" sz="3200" dirty="0" smtClean="0">
                <a:latin typeface="Frutiger 57Cn"/>
                <a:cs typeface="Frutiger 57Cn"/>
              </a:rPr>
              <a:t>“</a:t>
            </a:r>
            <a:r>
              <a:rPr lang="en-US" sz="3200" dirty="0">
                <a:latin typeface="Frutiger 57Cn"/>
                <a:cs typeface="Frutiger 57Cn"/>
              </a:rPr>
              <a:t>Do all have gifts of healings? Do all interpret? But earnestly desire the best gifts . . .” </a:t>
            </a:r>
            <a:br>
              <a:rPr lang="en-US" sz="3200" dirty="0">
                <a:latin typeface="Frutiger 57Cn"/>
                <a:cs typeface="Frutiger 57Cn"/>
              </a:rPr>
            </a:br>
            <a:r>
              <a:rPr lang="en-US" sz="3200" dirty="0" smtClean="0">
                <a:latin typeface="Frutiger 57Cn"/>
                <a:cs typeface="Frutiger 57Cn"/>
              </a:rPr>
              <a:t>(</a:t>
            </a:r>
            <a:r>
              <a:rPr lang="en-US" sz="3200" dirty="0">
                <a:latin typeface="Frutiger 57Cn"/>
                <a:cs typeface="Frutiger 57Cn"/>
              </a:rPr>
              <a:t>1 Corinthians 12:30-31).</a:t>
            </a:r>
          </a:p>
          <a:p>
            <a:pPr algn="l">
              <a:spcBef>
                <a:spcPts val="1400"/>
              </a:spcBef>
              <a:defRPr/>
            </a:pPr>
            <a:r>
              <a:rPr lang="en-US" sz="3200" dirty="0">
                <a:latin typeface="Frutiger 57Cn"/>
                <a:cs typeface="Frutiger 57Cn"/>
              </a:rPr>
              <a:t>• </a:t>
            </a:r>
            <a:r>
              <a:rPr lang="en-US" sz="3200" dirty="0" smtClean="0">
                <a:latin typeface="Frutiger 57Cn"/>
                <a:cs typeface="Frutiger 57Cn"/>
              </a:rPr>
              <a:t>“</a:t>
            </a:r>
            <a:r>
              <a:rPr lang="en-US" sz="3200" dirty="0">
                <a:latin typeface="Frutiger 57Cn"/>
                <a:cs typeface="Frutiger 57Cn"/>
              </a:rPr>
              <a:t>As good stewards of the varied gifts given you by God, </a:t>
            </a:r>
            <a:r>
              <a:rPr lang="en-US" sz="3200" dirty="0" smtClean="0">
                <a:latin typeface="Frutiger 57Cn"/>
                <a:cs typeface="Frutiger 57Cn"/>
              </a:rPr>
              <a:t>let </a:t>
            </a:r>
            <a:r>
              <a:rPr lang="en-US" sz="3200" dirty="0">
                <a:latin typeface="Frutiger 57Cn"/>
                <a:cs typeface="Frutiger 57Cn"/>
              </a:rPr>
              <a:t>each use the gift he has received in service to others” </a:t>
            </a:r>
            <a:r>
              <a:rPr lang="en-US" sz="3200" dirty="0" smtClean="0">
                <a:latin typeface="Frutiger 57Cn"/>
                <a:cs typeface="Frutiger 57Cn"/>
              </a:rPr>
              <a:t>(</a:t>
            </a:r>
            <a:r>
              <a:rPr lang="en-US" sz="3200" dirty="0">
                <a:latin typeface="Frutiger 57Cn"/>
                <a:cs typeface="Frutiger 57Cn"/>
              </a:rPr>
              <a:t>1 Peter 4:10, REB).  </a:t>
            </a:r>
            <a:endParaRPr lang="en-US" sz="3200" dirty="0" smtClean="0">
              <a:latin typeface="Frutiger 57Cn"/>
              <a:cs typeface="Frutiger 57Cn"/>
            </a:endParaRPr>
          </a:p>
        </p:txBody>
      </p:sp>
    </p:spTree>
    <p:extLst>
      <p:ext uri="{BB962C8B-B14F-4D97-AF65-F5344CB8AC3E}">
        <p14:creationId xmlns:p14="http://schemas.microsoft.com/office/powerpoint/2010/main" val="268676354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200" b="1" dirty="0" smtClean="0">
                <a:solidFill>
                  <a:srgbClr val="FFCC66"/>
                </a:solidFill>
                <a:latin typeface="Frutiger 57Cn"/>
                <a:cs typeface="Frutiger 57Cn"/>
              </a:rPr>
              <a:t>To whom are spiritual gifts given?</a:t>
            </a:r>
          </a:p>
          <a:p>
            <a:pPr algn="l"/>
            <a:r>
              <a:rPr lang="en-US" sz="3200" dirty="0" smtClean="0">
                <a:latin typeface="Frutiger 57Cn"/>
                <a:cs typeface="Frutiger 57Cn"/>
              </a:rPr>
              <a:t> </a:t>
            </a:r>
            <a:endParaRPr lang="en-US" sz="3200" dirty="0">
              <a:latin typeface="Frutiger 57Cn"/>
              <a:cs typeface="Frutiger 57Cn"/>
            </a:endParaRPr>
          </a:p>
          <a:p>
            <a:pPr marL="0" indent="0" algn="l">
              <a:spcBef>
                <a:spcPts val="0"/>
              </a:spcBef>
              <a:buFont typeface="Wingdings 2" charset="0"/>
              <a:buNone/>
              <a:defRPr/>
            </a:pPr>
            <a:r>
              <a:rPr lang="en-US" sz="3200" dirty="0" smtClean="0">
                <a:latin typeface="Frutiger 57Cn"/>
                <a:cs typeface="Frutiger 57Cn"/>
              </a:rPr>
              <a:t>What </a:t>
            </a:r>
            <a:r>
              <a:rPr lang="en-US" sz="3200" dirty="0">
                <a:latin typeface="Frutiger 57Cn"/>
                <a:cs typeface="Frutiger 57Cn"/>
              </a:rPr>
              <a:t>do we see here? </a:t>
            </a:r>
            <a:endParaRPr lang="en-US" sz="3200" dirty="0" smtClean="0">
              <a:latin typeface="Frutiger 57Cn"/>
              <a:cs typeface="Frutiger 57Cn"/>
            </a:endParaRPr>
          </a:p>
        </p:txBody>
      </p:sp>
    </p:spTree>
    <p:extLst>
      <p:ext uri="{BB962C8B-B14F-4D97-AF65-F5344CB8AC3E}">
        <p14:creationId xmlns:p14="http://schemas.microsoft.com/office/powerpoint/2010/main" val="402522089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3226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200" b="1" dirty="0" smtClean="0">
                <a:solidFill>
                  <a:srgbClr val="FFCC66"/>
                </a:solidFill>
                <a:latin typeface="Frutiger 57Cn"/>
                <a:cs typeface="Frutiger 57Cn"/>
              </a:rPr>
              <a:t>To whom are spiritual gifts given?</a:t>
            </a:r>
          </a:p>
          <a:p>
            <a:pPr algn="l"/>
            <a:r>
              <a:rPr lang="en-US" sz="3200" dirty="0" smtClean="0">
                <a:latin typeface="Frutiger 57Cn"/>
                <a:cs typeface="Frutiger 57Cn"/>
              </a:rPr>
              <a:t> </a:t>
            </a:r>
            <a:endParaRPr lang="en-US" sz="3200" dirty="0">
              <a:latin typeface="Frutiger 57Cn"/>
              <a:cs typeface="Frutiger 57Cn"/>
            </a:endParaRPr>
          </a:p>
          <a:p>
            <a:pPr marL="0" indent="0" algn="l">
              <a:buFont typeface="Wingdings 2" charset="0"/>
              <a:buNone/>
              <a:defRPr/>
            </a:pPr>
            <a:r>
              <a:rPr lang="en-US" sz="3200" dirty="0">
                <a:latin typeface="Frutiger 57Cn"/>
                <a:cs typeface="Frutiger 57Cn"/>
              </a:rPr>
              <a:t>What do we see here? </a:t>
            </a:r>
          </a:p>
          <a:p>
            <a:pPr marL="0" indent="0" algn="l">
              <a:spcBef>
                <a:spcPts val="1400"/>
              </a:spcBef>
              <a:buFont typeface="Wingdings 2" charset="0"/>
              <a:buNone/>
              <a:defRPr/>
            </a:pPr>
            <a:r>
              <a:rPr lang="en-US" sz="3200" i="1" dirty="0">
                <a:solidFill>
                  <a:srgbClr val="FFCC66"/>
                </a:solidFill>
                <a:latin typeface="Frutiger 57Cn"/>
                <a:cs typeface="Frutiger 57Cn"/>
              </a:rPr>
              <a:t>Both Paul and Peter take it for granted that spiritual gifts are spread widely throughout the general membership of the Church. </a:t>
            </a:r>
            <a:endParaRPr lang="en-US" sz="3200" dirty="0" smtClean="0">
              <a:solidFill>
                <a:srgbClr val="FFCC66"/>
              </a:solidFill>
              <a:latin typeface="Frutiger 57Cn"/>
              <a:cs typeface="Frutiger 57Cn"/>
            </a:endParaRPr>
          </a:p>
        </p:txBody>
      </p:sp>
    </p:spTree>
    <p:extLst>
      <p:ext uri="{BB962C8B-B14F-4D97-AF65-F5344CB8AC3E}">
        <p14:creationId xmlns:p14="http://schemas.microsoft.com/office/powerpoint/2010/main" val="403161721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200" b="1" dirty="0" smtClean="0">
                <a:solidFill>
                  <a:srgbClr val="FFCC66"/>
                </a:solidFill>
                <a:latin typeface="Frutiger 57Cn"/>
                <a:cs typeface="Frutiger 57Cn"/>
              </a:rPr>
              <a:t>How are spiritual gifts distributed?</a:t>
            </a:r>
          </a:p>
          <a:p>
            <a:pPr algn="l"/>
            <a:r>
              <a:rPr lang="en-US" sz="3200" dirty="0" smtClean="0">
                <a:latin typeface="Frutiger 57Cn"/>
                <a:cs typeface="Frutiger 57Cn"/>
              </a:rPr>
              <a:t> </a:t>
            </a:r>
            <a:endParaRPr lang="en-US" sz="3200" dirty="0">
              <a:latin typeface="Frutiger 57Cn"/>
              <a:cs typeface="Frutiger 57Cn"/>
            </a:endParaRPr>
          </a:p>
        </p:txBody>
      </p:sp>
    </p:spTree>
    <p:extLst>
      <p:ext uri="{BB962C8B-B14F-4D97-AF65-F5344CB8AC3E}">
        <p14:creationId xmlns:p14="http://schemas.microsoft.com/office/powerpoint/2010/main" val="259910706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200" b="1" dirty="0" smtClean="0">
                <a:solidFill>
                  <a:srgbClr val="FFCC66"/>
                </a:solidFill>
                <a:latin typeface="Frutiger 57Cn"/>
                <a:cs typeface="Frutiger 57Cn"/>
              </a:rPr>
              <a:t>How are spiritual gifts distributed?</a:t>
            </a:r>
          </a:p>
          <a:p>
            <a:pPr algn="l"/>
            <a:r>
              <a:rPr lang="en-US" sz="3200" dirty="0" smtClean="0">
                <a:latin typeface="Frutiger 57Cn"/>
                <a:cs typeface="Frutiger 57Cn"/>
              </a:rPr>
              <a:t> </a:t>
            </a:r>
            <a:endParaRPr lang="en-US" sz="3200" dirty="0">
              <a:latin typeface="Frutiger 57Cn"/>
              <a:cs typeface="Frutiger 57Cn"/>
            </a:endParaRPr>
          </a:p>
          <a:p>
            <a:pPr algn="l"/>
            <a:r>
              <a:rPr lang="en-US" sz="3200" dirty="0">
                <a:latin typeface="Frutiger 57Cn"/>
                <a:cs typeface="Frutiger 57Cn"/>
              </a:rPr>
              <a:t>“But one and the same spirit works all these things, distributing to each one individually just as [it] wills” (1 Corinthians 12:11). </a:t>
            </a:r>
          </a:p>
        </p:txBody>
      </p:sp>
    </p:spTree>
    <p:extLst>
      <p:ext uri="{BB962C8B-B14F-4D97-AF65-F5344CB8AC3E}">
        <p14:creationId xmlns:p14="http://schemas.microsoft.com/office/powerpoint/2010/main" val="384799176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200" b="1" dirty="0" smtClean="0">
                <a:solidFill>
                  <a:srgbClr val="FFCC66"/>
                </a:solidFill>
                <a:latin typeface="Frutiger 57Cn"/>
                <a:cs typeface="Frutiger 57Cn"/>
              </a:rPr>
              <a:t>How are spiritual gifts distributed?</a:t>
            </a:r>
          </a:p>
          <a:p>
            <a:pPr algn="l"/>
            <a:r>
              <a:rPr lang="en-US" sz="3200" dirty="0" smtClean="0">
                <a:latin typeface="Frutiger 57Cn"/>
                <a:cs typeface="Frutiger 57Cn"/>
              </a:rPr>
              <a:t> </a:t>
            </a:r>
            <a:endParaRPr lang="en-US" sz="3200" dirty="0">
              <a:latin typeface="Frutiger 57Cn"/>
              <a:cs typeface="Frutiger 57Cn"/>
            </a:endParaRPr>
          </a:p>
          <a:p>
            <a:pPr algn="l"/>
            <a:r>
              <a:rPr lang="en-US" sz="3200" dirty="0" smtClean="0">
                <a:latin typeface="Frutiger 57Cn"/>
                <a:cs typeface="Frutiger 57Cn"/>
              </a:rPr>
              <a:t>• Spiritual gifts are limited by the will of God.</a:t>
            </a:r>
          </a:p>
          <a:p>
            <a:pPr algn="l"/>
            <a:endParaRPr lang="en-US" sz="3200" dirty="0" smtClean="0">
              <a:latin typeface="Frutiger 57Cn"/>
              <a:cs typeface="Frutiger 57Cn"/>
            </a:endParaRPr>
          </a:p>
        </p:txBody>
      </p:sp>
    </p:spTree>
    <p:extLst>
      <p:ext uri="{BB962C8B-B14F-4D97-AF65-F5344CB8AC3E}">
        <p14:creationId xmlns:p14="http://schemas.microsoft.com/office/powerpoint/2010/main" val="262441052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200" b="1" dirty="0" smtClean="0">
                <a:solidFill>
                  <a:srgbClr val="FFCC66"/>
                </a:solidFill>
                <a:latin typeface="Frutiger 57Cn"/>
                <a:cs typeface="Frutiger 57Cn"/>
              </a:rPr>
              <a:t>How are spiritual gifts distributed?</a:t>
            </a:r>
          </a:p>
          <a:p>
            <a:pPr algn="l"/>
            <a:r>
              <a:rPr lang="en-US" sz="3200" dirty="0" smtClean="0">
                <a:latin typeface="Frutiger 57Cn"/>
                <a:cs typeface="Frutiger 57Cn"/>
              </a:rPr>
              <a:t> </a:t>
            </a:r>
            <a:endParaRPr lang="en-US" sz="3200" dirty="0">
              <a:latin typeface="Frutiger 57Cn"/>
              <a:cs typeface="Frutiger 57Cn"/>
            </a:endParaRPr>
          </a:p>
          <a:p>
            <a:pPr algn="l"/>
            <a:r>
              <a:rPr lang="en-US" sz="3200" dirty="0" smtClean="0">
                <a:latin typeface="Frutiger 57Cn"/>
                <a:cs typeface="Frutiger 57Cn"/>
              </a:rPr>
              <a:t>• Spiritual gifts are limited by the will of God.</a:t>
            </a:r>
          </a:p>
          <a:p>
            <a:pPr algn="l"/>
            <a:endParaRPr lang="en-US" sz="3200" dirty="0" smtClean="0">
              <a:latin typeface="Frutiger 57Cn"/>
              <a:cs typeface="Frutiger 57Cn"/>
            </a:endParaRPr>
          </a:p>
          <a:p>
            <a:pPr algn="l"/>
            <a:r>
              <a:rPr lang="en-US" sz="3200" dirty="0">
                <a:latin typeface="Frutiger 57Cn"/>
                <a:cs typeface="Frutiger 57Cn"/>
              </a:rPr>
              <a:t>• Spiritual gifts are limited </a:t>
            </a:r>
            <a:r>
              <a:rPr lang="en-US" sz="3200" dirty="0" smtClean="0">
                <a:latin typeface="Frutiger 57Cn"/>
                <a:cs typeface="Frutiger 57Cn"/>
              </a:rPr>
              <a:t>as to extent.</a:t>
            </a:r>
            <a:endParaRPr lang="en-US" sz="3200" dirty="0">
              <a:latin typeface="Frutiger 57Cn"/>
              <a:cs typeface="Frutiger 57Cn"/>
            </a:endParaRPr>
          </a:p>
          <a:p>
            <a:pPr algn="l"/>
            <a:endParaRPr lang="en-US" sz="3200" dirty="0" smtClean="0">
              <a:latin typeface="Frutiger 57Cn"/>
              <a:cs typeface="Frutiger 57Cn"/>
            </a:endParaRPr>
          </a:p>
          <a:p>
            <a:pPr algn="l"/>
            <a:endParaRPr lang="en-US" sz="3200" dirty="0">
              <a:latin typeface="Frutiger 57Cn"/>
              <a:cs typeface="Frutiger 57Cn"/>
            </a:endParaRPr>
          </a:p>
        </p:txBody>
      </p:sp>
    </p:spTree>
    <p:extLst>
      <p:ext uri="{BB962C8B-B14F-4D97-AF65-F5344CB8AC3E}">
        <p14:creationId xmlns:p14="http://schemas.microsoft.com/office/powerpoint/2010/main" val="252643266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200" b="1" dirty="0" smtClean="0">
                <a:solidFill>
                  <a:srgbClr val="FFCC66"/>
                </a:solidFill>
                <a:latin typeface="Frutiger 57Cn"/>
                <a:cs typeface="Frutiger 57Cn"/>
              </a:rPr>
              <a:t>How are spiritual gifts distributed?</a:t>
            </a:r>
          </a:p>
          <a:p>
            <a:pPr algn="l"/>
            <a:r>
              <a:rPr lang="en-US" sz="3200" dirty="0" smtClean="0">
                <a:latin typeface="Frutiger 57Cn"/>
                <a:cs typeface="Frutiger 57Cn"/>
              </a:rPr>
              <a:t> </a:t>
            </a:r>
            <a:endParaRPr lang="en-US" sz="3200" dirty="0">
              <a:latin typeface="Frutiger 57Cn"/>
              <a:cs typeface="Frutiger 57Cn"/>
            </a:endParaRPr>
          </a:p>
          <a:p>
            <a:pPr algn="l"/>
            <a:r>
              <a:rPr lang="en-US" sz="3200" dirty="0" smtClean="0">
                <a:latin typeface="Frutiger 57Cn"/>
                <a:cs typeface="Frutiger 57Cn"/>
              </a:rPr>
              <a:t>• Spiritual gifts are limited by the will of God.</a:t>
            </a:r>
          </a:p>
          <a:p>
            <a:pPr algn="l"/>
            <a:endParaRPr lang="en-US" sz="3200" dirty="0" smtClean="0">
              <a:latin typeface="Frutiger 57Cn"/>
              <a:cs typeface="Frutiger 57Cn"/>
            </a:endParaRPr>
          </a:p>
          <a:p>
            <a:pPr algn="l"/>
            <a:r>
              <a:rPr lang="en-US" sz="3200" dirty="0">
                <a:latin typeface="Frutiger 57Cn"/>
                <a:cs typeface="Frutiger 57Cn"/>
              </a:rPr>
              <a:t>• Spiritual gifts are limited </a:t>
            </a:r>
            <a:r>
              <a:rPr lang="en-US" sz="3200" dirty="0" smtClean="0">
                <a:latin typeface="Frutiger 57Cn"/>
                <a:cs typeface="Frutiger 57Cn"/>
              </a:rPr>
              <a:t>as to extent.</a:t>
            </a:r>
            <a:endParaRPr lang="en-US" sz="3200" dirty="0">
              <a:latin typeface="Frutiger 57Cn"/>
              <a:cs typeface="Frutiger 57Cn"/>
            </a:endParaRPr>
          </a:p>
          <a:p>
            <a:pPr algn="l"/>
            <a:endParaRPr lang="en-US" sz="3200" dirty="0" smtClean="0">
              <a:latin typeface="Frutiger 57Cn"/>
              <a:cs typeface="Frutiger 57Cn"/>
            </a:endParaRPr>
          </a:p>
          <a:p>
            <a:pPr algn="l"/>
            <a:r>
              <a:rPr lang="en-US" sz="3200" dirty="0">
                <a:latin typeface="Frutiger 57Cn"/>
                <a:cs typeface="Frutiger 57Cn"/>
              </a:rPr>
              <a:t>• Spiritual gifts are limited </a:t>
            </a:r>
            <a:r>
              <a:rPr lang="en-US" sz="3200" dirty="0" smtClean="0">
                <a:latin typeface="Frutiger 57Cn"/>
                <a:cs typeface="Frutiger 57Cn"/>
              </a:rPr>
              <a:t>as to time.</a:t>
            </a:r>
            <a:endParaRPr lang="en-US" sz="3200" dirty="0">
              <a:latin typeface="Frutiger 57Cn"/>
              <a:cs typeface="Frutiger 57Cn"/>
            </a:endParaRPr>
          </a:p>
          <a:p>
            <a:pPr algn="l"/>
            <a:endParaRPr lang="en-US" sz="3200" dirty="0" smtClean="0">
              <a:latin typeface="Frutiger 57Cn"/>
              <a:cs typeface="Frutiger 57Cn"/>
            </a:endParaRPr>
          </a:p>
          <a:p>
            <a:pPr algn="l"/>
            <a:endParaRPr lang="en-US" sz="3200" dirty="0">
              <a:latin typeface="Frutiger 57Cn"/>
              <a:cs typeface="Frutiger 57Cn"/>
            </a:endParaRPr>
          </a:p>
        </p:txBody>
      </p:sp>
    </p:spTree>
    <p:extLst>
      <p:ext uri="{BB962C8B-B14F-4D97-AF65-F5344CB8AC3E}">
        <p14:creationId xmlns:p14="http://schemas.microsoft.com/office/powerpoint/2010/main" val="234352226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60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200" b="1" dirty="0" smtClean="0">
                <a:solidFill>
                  <a:srgbClr val="FFCC66"/>
                </a:solidFill>
                <a:latin typeface="Frutiger 57Cn"/>
                <a:cs typeface="Frutiger 57Cn"/>
              </a:rPr>
              <a:t>How are spiritual gifts distributed?</a:t>
            </a:r>
          </a:p>
          <a:p>
            <a:pPr algn="l"/>
            <a:r>
              <a:rPr lang="en-US" sz="3200" dirty="0" smtClean="0">
                <a:latin typeface="Frutiger 57Cn"/>
                <a:cs typeface="Frutiger 57Cn"/>
              </a:rPr>
              <a:t> </a:t>
            </a:r>
            <a:endParaRPr lang="en-US" sz="3200" dirty="0">
              <a:latin typeface="Frutiger 57Cn"/>
              <a:cs typeface="Frutiger 57Cn"/>
            </a:endParaRPr>
          </a:p>
          <a:p>
            <a:pPr algn="l"/>
            <a:r>
              <a:rPr lang="en-US" sz="3200" dirty="0" smtClean="0">
                <a:latin typeface="Frutiger 57Cn"/>
                <a:cs typeface="Frutiger 57Cn"/>
              </a:rPr>
              <a:t>• Spiritual gifts are limited by the will of God.</a:t>
            </a:r>
          </a:p>
          <a:p>
            <a:pPr algn="l"/>
            <a:endParaRPr lang="en-US" sz="3200" dirty="0" smtClean="0">
              <a:latin typeface="Frutiger 57Cn"/>
              <a:cs typeface="Frutiger 57Cn"/>
            </a:endParaRPr>
          </a:p>
          <a:p>
            <a:pPr algn="l"/>
            <a:r>
              <a:rPr lang="en-US" sz="3200" dirty="0">
                <a:latin typeface="Frutiger 57Cn"/>
                <a:cs typeface="Frutiger 57Cn"/>
              </a:rPr>
              <a:t>• Spiritual gifts are limited </a:t>
            </a:r>
            <a:r>
              <a:rPr lang="en-US" sz="3200" dirty="0" smtClean="0">
                <a:latin typeface="Frutiger 57Cn"/>
                <a:cs typeface="Frutiger 57Cn"/>
              </a:rPr>
              <a:t>as to extent.</a:t>
            </a:r>
            <a:endParaRPr lang="en-US" sz="3200" dirty="0">
              <a:latin typeface="Frutiger 57Cn"/>
              <a:cs typeface="Frutiger 57Cn"/>
            </a:endParaRPr>
          </a:p>
          <a:p>
            <a:pPr algn="l"/>
            <a:endParaRPr lang="en-US" sz="3200" dirty="0" smtClean="0">
              <a:latin typeface="Frutiger 57Cn"/>
              <a:cs typeface="Frutiger 57Cn"/>
            </a:endParaRPr>
          </a:p>
          <a:p>
            <a:pPr algn="l"/>
            <a:r>
              <a:rPr lang="en-US" sz="3200" dirty="0">
                <a:latin typeface="Frutiger 57Cn"/>
                <a:cs typeface="Frutiger 57Cn"/>
              </a:rPr>
              <a:t>• Spiritual gifts are limited </a:t>
            </a:r>
            <a:r>
              <a:rPr lang="en-US" sz="3200" dirty="0" smtClean="0">
                <a:latin typeface="Frutiger 57Cn"/>
                <a:cs typeface="Frutiger 57Cn"/>
              </a:rPr>
              <a:t>as to time.</a:t>
            </a:r>
          </a:p>
          <a:p>
            <a:pPr algn="l"/>
            <a:endParaRPr lang="en-US" sz="3200" dirty="0" smtClean="0">
              <a:latin typeface="Frutiger 57Cn"/>
              <a:cs typeface="Frutiger 57Cn"/>
            </a:endParaRPr>
          </a:p>
          <a:p>
            <a:pPr algn="l"/>
            <a:r>
              <a:rPr lang="en-US" sz="3200" dirty="0" smtClean="0">
                <a:latin typeface="Frutiger 57Cn"/>
                <a:cs typeface="Frutiger 57Cn"/>
              </a:rPr>
              <a:t>• </a:t>
            </a:r>
            <a:r>
              <a:rPr lang="en-US" sz="3200" dirty="0">
                <a:latin typeface="Frutiger 57Cn"/>
                <a:cs typeface="Frutiger 57Cn"/>
              </a:rPr>
              <a:t>Spiritual gifts are limited as to </a:t>
            </a:r>
            <a:r>
              <a:rPr lang="en-US" sz="3200" dirty="0" smtClean="0">
                <a:latin typeface="Frutiger 57Cn"/>
                <a:cs typeface="Frutiger 57Cn"/>
              </a:rPr>
              <a:t>capacity.</a:t>
            </a:r>
            <a:endParaRPr lang="en-US" sz="3200" dirty="0">
              <a:latin typeface="Frutiger 57Cn"/>
              <a:cs typeface="Frutiger 57Cn"/>
            </a:endParaRPr>
          </a:p>
          <a:p>
            <a:pPr algn="l"/>
            <a:endParaRPr lang="en-US" sz="3200" dirty="0">
              <a:latin typeface="Frutiger 57Cn"/>
              <a:cs typeface="Frutiger 57Cn"/>
            </a:endParaRPr>
          </a:p>
          <a:p>
            <a:pPr algn="l"/>
            <a:endParaRPr lang="en-US" sz="3200" dirty="0" smtClean="0">
              <a:latin typeface="Frutiger 57Cn"/>
              <a:cs typeface="Frutiger 57Cn"/>
            </a:endParaRPr>
          </a:p>
          <a:p>
            <a:pPr algn="l"/>
            <a:endParaRPr lang="en-US" sz="3200" dirty="0">
              <a:latin typeface="Frutiger 57Cn"/>
              <a:cs typeface="Frutiger 57Cn"/>
            </a:endParaRPr>
          </a:p>
        </p:txBody>
      </p:sp>
    </p:spTree>
    <p:extLst>
      <p:ext uri="{BB962C8B-B14F-4D97-AF65-F5344CB8AC3E}">
        <p14:creationId xmlns:p14="http://schemas.microsoft.com/office/powerpoint/2010/main" val="351162124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What can the power of God’s Holy Spirit do through and for us?</a:t>
            </a:r>
          </a:p>
          <a:p>
            <a:pPr algn="l"/>
            <a:r>
              <a:rPr lang="en-US" sz="3200" dirty="0" smtClean="0">
                <a:latin typeface="Frutiger 57Cn"/>
                <a:cs typeface="Frutiger 57Cn"/>
              </a:rPr>
              <a:t> </a:t>
            </a:r>
          </a:p>
          <a:p>
            <a:pPr lvl="0" algn="l"/>
            <a:r>
              <a:rPr lang="en-US" sz="3200" dirty="0" smtClean="0">
                <a:solidFill>
                  <a:srgbClr val="FFCC66"/>
                </a:solidFill>
                <a:latin typeface="Frutiger 57Cn"/>
                <a:cs typeface="Frutiger 57Cn"/>
              </a:rPr>
              <a:t>• </a:t>
            </a:r>
            <a:r>
              <a:rPr lang="en-US" sz="3200" i="1" dirty="0" smtClean="0">
                <a:solidFill>
                  <a:srgbClr val="FFCC66"/>
                </a:solidFill>
                <a:latin typeface="Frutiger 57Cn"/>
                <a:cs typeface="Frutiger 57Cn"/>
              </a:rPr>
              <a:t>It comforts and helps us. </a:t>
            </a:r>
            <a:br>
              <a:rPr lang="en-US" sz="3200" i="1" dirty="0" smtClean="0">
                <a:solidFill>
                  <a:srgbClr val="FFCC66"/>
                </a:solidFill>
                <a:latin typeface="Frutiger 57Cn"/>
                <a:cs typeface="Frutiger 57Cn"/>
              </a:rPr>
            </a:br>
            <a:endParaRPr lang="en-US" sz="3200" dirty="0">
              <a:latin typeface="Frutiger 57Cn"/>
              <a:cs typeface="Frutiger 57Cn"/>
            </a:endParaRPr>
          </a:p>
        </p:txBody>
      </p:sp>
    </p:spTree>
    <p:extLst>
      <p:ext uri="{BB962C8B-B14F-4D97-AF65-F5344CB8AC3E}">
        <p14:creationId xmlns:p14="http://schemas.microsoft.com/office/powerpoint/2010/main" val="294421082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200" b="1" dirty="0" smtClean="0">
                <a:solidFill>
                  <a:srgbClr val="FFCC66"/>
                </a:solidFill>
                <a:latin typeface="Frutiger 57Cn"/>
                <a:cs typeface="Frutiger 57Cn"/>
              </a:rPr>
              <a:t>Can spiritual gifts be developed?</a:t>
            </a:r>
          </a:p>
          <a:p>
            <a:pPr algn="l"/>
            <a:r>
              <a:rPr lang="en-US" sz="3200" dirty="0" smtClean="0">
                <a:latin typeface="Frutiger 57Cn"/>
                <a:cs typeface="Frutiger 57Cn"/>
              </a:rPr>
              <a:t> </a:t>
            </a:r>
            <a:endParaRPr lang="en-US" sz="3200" dirty="0">
              <a:latin typeface="Frutiger 57Cn"/>
              <a:cs typeface="Frutiger 57Cn"/>
            </a:endParaRPr>
          </a:p>
        </p:txBody>
      </p:sp>
    </p:spTree>
    <p:extLst>
      <p:ext uri="{BB962C8B-B14F-4D97-AF65-F5344CB8AC3E}">
        <p14:creationId xmlns:p14="http://schemas.microsoft.com/office/powerpoint/2010/main" val="26357329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5016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200" b="1" dirty="0" smtClean="0">
                <a:solidFill>
                  <a:srgbClr val="FFCC66"/>
                </a:solidFill>
                <a:latin typeface="Frutiger 57Cn"/>
                <a:cs typeface="Frutiger 57Cn"/>
              </a:rPr>
              <a:t>Can spiritual gifts be developed?</a:t>
            </a:r>
          </a:p>
          <a:p>
            <a:pPr algn="l"/>
            <a:r>
              <a:rPr lang="en-US" sz="3200" dirty="0" smtClean="0">
                <a:latin typeface="Frutiger 57Cn"/>
                <a:cs typeface="Frutiger 57Cn"/>
              </a:rPr>
              <a:t> </a:t>
            </a:r>
            <a:endParaRPr lang="en-US" sz="3200" dirty="0">
              <a:latin typeface="Frutiger 57Cn"/>
              <a:cs typeface="Frutiger 57Cn"/>
            </a:endParaRPr>
          </a:p>
          <a:p>
            <a:pPr algn="l"/>
            <a:r>
              <a:rPr lang="en-US" sz="3200" dirty="0" smtClean="0">
                <a:latin typeface="Frutiger 57Cn"/>
                <a:cs typeface="Frutiger 57Cn"/>
              </a:rPr>
              <a:t>Matthew 25:14-30: </a:t>
            </a:r>
          </a:p>
          <a:p>
            <a:pPr algn="l"/>
            <a:r>
              <a:rPr lang="en-US" sz="3200" dirty="0">
                <a:latin typeface="Frutiger 57Cn"/>
                <a:cs typeface="Frutiger 57Cn"/>
              </a:rPr>
              <a:t>14  “For the kingdom of heaven is like a man traveling to a far country, who called his own servants and delivered his goods to them.</a:t>
            </a:r>
          </a:p>
          <a:p>
            <a:pPr algn="l"/>
            <a:r>
              <a:rPr lang="en-US" sz="3200" dirty="0">
                <a:latin typeface="Frutiger 57Cn"/>
                <a:cs typeface="Frutiger 57Cn"/>
              </a:rPr>
              <a:t>15  “And to one he gave five talents, to another two, and to another one, to each according to his own ability; and immediately he went on a journey</a:t>
            </a:r>
            <a:r>
              <a:rPr lang="en-US" sz="3200" dirty="0" smtClean="0">
                <a:latin typeface="Frutiger 57Cn"/>
                <a:cs typeface="Frutiger 57Cn"/>
              </a:rPr>
              <a:t>.</a:t>
            </a:r>
            <a:endParaRPr lang="en-US" sz="3200" dirty="0">
              <a:latin typeface="Frutiger 57Cn"/>
              <a:cs typeface="Frutiger 57Cn"/>
            </a:endParaRPr>
          </a:p>
        </p:txBody>
      </p:sp>
    </p:spTree>
    <p:extLst>
      <p:ext uri="{BB962C8B-B14F-4D97-AF65-F5344CB8AC3E}">
        <p14:creationId xmlns:p14="http://schemas.microsoft.com/office/powerpoint/2010/main" val="143468991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550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200" b="1" dirty="0" smtClean="0">
                <a:solidFill>
                  <a:srgbClr val="FFCC66"/>
                </a:solidFill>
                <a:latin typeface="Frutiger 57Cn"/>
                <a:cs typeface="Frutiger 57Cn"/>
              </a:rPr>
              <a:t>Can spiritual gifts be developed?</a:t>
            </a:r>
          </a:p>
          <a:p>
            <a:pPr algn="l"/>
            <a:r>
              <a:rPr lang="en-US" sz="3200" dirty="0" smtClean="0">
                <a:latin typeface="Frutiger 57Cn"/>
                <a:cs typeface="Frutiger 57Cn"/>
              </a:rPr>
              <a:t> </a:t>
            </a:r>
            <a:endParaRPr lang="en-US" sz="3200" dirty="0">
              <a:latin typeface="Frutiger 57Cn"/>
              <a:cs typeface="Frutiger 57Cn"/>
            </a:endParaRPr>
          </a:p>
          <a:p>
            <a:pPr algn="l"/>
            <a:r>
              <a:rPr lang="en-US" sz="3200" dirty="0" smtClean="0">
                <a:latin typeface="Frutiger 57Cn"/>
                <a:cs typeface="Frutiger 57Cn"/>
              </a:rPr>
              <a:t>16  </a:t>
            </a:r>
            <a:r>
              <a:rPr lang="en-US" sz="3200" dirty="0">
                <a:latin typeface="Frutiger 57Cn"/>
                <a:cs typeface="Frutiger 57Cn"/>
              </a:rPr>
              <a:t>“Then he who had received the five talents went and traded with them, and made another five talents.</a:t>
            </a:r>
          </a:p>
          <a:p>
            <a:pPr algn="l"/>
            <a:r>
              <a:rPr lang="en-US" sz="3200" dirty="0">
                <a:latin typeface="Frutiger 57Cn"/>
                <a:cs typeface="Frutiger 57Cn"/>
              </a:rPr>
              <a:t>17  “And likewise he who had received two gained two more also.</a:t>
            </a:r>
          </a:p>
          <a:p>
            <a:pPr algn="l"/>
            <a:r>
              <a:rPr lang="en-US" sz="3200" dirty="0">
                <a:latin typeface="Frutiger 57Cn"/>
                <a:cs typeface="Frutiger 57Cn"/>
              </a:rPr>
              <a:t>18  “But he who had received one went and dug in the ground, and hid his lord’s money.</a:t>
            </a:r>
          </a:p>
          <a:p>
            <a:pPr algn="l"/>
            <a:r>
              <a:rPr lang="en-US" sz="3200" dirty="0">
                <a:latin typeface="Frutiger 57Cn"/>
                <a:cs typeface="Frutiger 57Cn"/>
              </a:rPr>
              <a:t>19  “After a long time the lord of those servants came and settled accounts with them</a:t>
            </a:r>
            <a:r>
              <a:rPr lang="en-US" sz="3200" dirty="0" smtClean="0">
                <a:latin typeface="Frutiger 57Cn"/>
                <a:cs typeface="Frutiger 57Cn"/>
              </a:rPr>
              <a:t>.</a:t>
            </a:r>
            <a:endParaRPr lang="en-US" sz="3200" dirty="0">
              <a:latin typeface="Frutiger 57Cn"/>
              <a:cs typeface="Frutiger 57Cn"/>
            </a:endParaRPr>
          </a:p>
        </p:txBody>
      </p:sp>
    </p:spTree>
    <p:extLst>
      <p:ext uri="{BB962C8B-B14F-4D97-AF65-F5344CB8AC3E}">
        <p14:creationId xmlns:p14="http://schemas.microsoft.com/office/powerpoint/2010/main" val="17052026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550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200" b="1" dirty="0" smtClean="0">
                <a:solidFill>
                  <a:srgbClr val="FFCC66"/>
                </a:solidFill>
                <a:latin typeface="Frutiger 57Cn"/>
                <a:cs typeface="Frutiger 57Cn"/>
              </a:rPr>
              <a:t>Can spiritual gifts be developed?</a:t>
            </a:r>
          </a:p>
          <a:p>
            <a:pPr algn="l"/>
            <a:r>
              <a:rPr lang="en-US" sz="3200" dirty="0" smtClean="0">
                <a:latin typeface="Frutiger 57Cn"/>
                <a:cs typeface="Frutiger 57Cn"/>
              </a:rPr>
              <a:t> </a:t>
            </a:r>
            <a:endParaRPr lang="en-US" sz="3200" dirty="0">
              <a:latin typeface="Frutiger 57Cn"/>
              <a:cs typeface="Frutiger 57Cn"/>
            </a:endParaRPr>
          </a:p>
          <a:p>
            <a:pPr algn="l"/>
            <a:r>
              <a:rPr lang="en-US" sz="3200" dirty="0" smtClean="0">
                <a:latin typeface="Frutiger 57Cn"/>
                <a:cs typeface="Frutiger 57Cn"/>
              </a:rPr>
              <a:t>20  </a:t>
            </a:r>
            <a:r>
              <a:rPr lang="en-US" sz="3200" dirty="0">
                <a:latin typeface="Frutiger 57Cn"/>
                <a:cs typeface="Frutiger 57Cn"/>
              </a:rPr>
              <a:t>“So he who had received five talents came and brought five other talents, saying, ‘Lord, you delivered to me five talents; look, I have gained five more talents besides them.’</a:t>
            </a:r>
          </a:p>
          <a:p>
            <a:pPr algn="l"/>
            <a:r>
              <a:rPr lang="en-US" sz="3200" dirty="0" smtClean="0">
                <a:latin typeface="Frutiger 57Cn"/>
                <a:cs typeface="Frutiger 57Cn"/>
              </a:rPr>
              <a:t>21  “</a:t>
            </a:r>
            <a:r>
              <a:rPr lang="en-US" sz="3200" dirty="0">
                <a:latin typeface="Frutiger 57Cn"/>
                <a:cs typeface="Frutiger 57Cn"/>
              </a:rPr>
              <a:t>His lord said to him, ‘Well done, good and faithful servant; you were faithful over a few things, I will make you ruler over many things. Enter into the joy of your lord.’</a:t>
            </a:r>
          </a:p>
          <a:p>
            <a:pPr algn="l"/>
            <a:endParaRPr lang="en-US" sz="3200" dirty="0">
              <a:latin typeface="Frutiger 57Cn"/>
              <a:cs typeface="Frutiger 57Cn"/>
            </a:endParaRPr>
          </a:p>
        </p:txBody>
      </p:sp>
    </p:spTree>
    <p:extLst>
      <p:ext uri="{BB962C8B-B14F-4D97-AF65-F5344CB8AC3E}">
        <p14:creationId xmlns:p14="http://schemas.microsoft.com/office/powerpoint/2010/main" val="14752329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5016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200" b="1" dirty="0" smtClean="0">
                <a:solidFill>
                  <a:srgbClr val="FFCC66"/>
                </a:solidFill>
                <a:latin typeface="Frutiger 57Cn"/>
                <a:cs typeface="Frutiger 57Cn"/>
              </a:rPr>
              <a:t>Can spiritual gifts be developed?</a:t>
            </a:r>
          </a:p>
          <a:p>
            <a:pPr algn="l"/>
            <a:r>
              <a:rPr lang="en-US" sz="3200" dirty="0" smtClean="0">
                <a:latin typeface="Frutiger 57Cn"/>
                <a:cs typeface="Frutiger 57Cn"/>
              </a:rPr>
              <a:t> </a:t>
            </a:r>
            <a:endParaRPr lang="en-US" sz="3200" dirty="0">
              <a:latin typeface="Frutiger 57Cn"/>
              <a:cs typeface="Frutiger 57Cn"/>
            </a:endParaRPr>
          </a:p>
          <a:p>
            <a:pPr algn="l"/>
            <a:r>
              <a:rPr lang="en-US" sz="3200" dirty="0" smtClean="0">
                <a:latin typeface="Frutiger 57Cn"/>
                <a:cs typeface="Frutiger 57Cn"/>
              </a:rPr>
              <a:t>22  </a:t>
            </a:r>
            <a:r>
              <a:rPr lang="en-US" sz="3200" dirty="0">
                <a:latin typeface="Frutiger 57Cn"/>
                <a:cs typeface="Frutiger 57Cn"/>
              </a:rPr>
              <a:t>“He also who had received two talents came and said, ‘Lord, you delivered to me two talents; look, I have gained two more talents besides them.’</a:t>
            </a:r>
          </a:p>
          <a:p>
            <a:pPr algn="l"/>
            <a:r>
              <a:rPr lang="en-US" sz="3200" dirty="0">
                <a:latin typeface="Frutiger 57Cn"/>
                <a:cs typeface="Frutiger 57Cn"/>
              </a:rPr>
              <a:t>23  “His lord said to him, ‘Well done, good and faithful servant; you have been faithful over a few things, I will make you ruler over many things. Enter into the joy of your lord.</a:t>
            </a:r>
            <a:r>
              <a:rPr lang="en-US" sz="3200" dirty="0" smtClean="0">
                <a:latin typeface="Frutiger 57Cn"/>
                <a:cs typeface="Frutiger 57Cn"/>
              </a:rPr>
              <a:t>’</a:t>
            </a:r>
            <a:endParaRPr lang="en-US" sz="3200" dirty="0">
              <a:latin typeface="Frutiger 57Cn"/>
              <a:cs typeface="Frutiger 57Cn"/>
            </a:endParaRPr>
          </a:p>
        </p:txBody>
      </p:sp>
    </p:spTree>
    <p:extLst>
      <p:ext uri="{BB962C8B-B14F-4D97-AF65-F5344CB8AC3E}">
        <p14:creationId xmlns:p14="http://schemas.microsoft.com/office/powerpoint/2010/main" val="85921982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200" b="1" dirty="0" smtClean="0">
                <a:solidFill>
                  <a:srgbClr val="FFCC66"/>
                </a:solidFill>
                <a:latin typeface="Frutiger 57Cn"/>
                <a:cs typeface="Frutiger 57Cn"/>
              </a:rPr>
              <a:t>Can spiritual gifts be developed?</a:t>
            </a:r>
          </a:p>
          <a:p>
            <a:pPr algn="l"/>
            <a:r>
              <a:rPr lang="en-US" sz="3200" dirty="0" smtClean="0">
                <a:latin typeface="Frutiger 57Cn"/>
                <a:cs typeface="Frutiger 57Cn"/>
              </a:rPr>
              <a:t> </a:t>
            </a:r>
            <a:endParaRPr lang="en-US" sz="3200" dirty="0">
              <a:latin typeface="Frutiger 57Cn"/>
              <a:cs typeface="Frutiger 57Cn"/>
            </a:endParaRPr>
          </a:p>
          <a:p>
            <a:pPr algn="l"/>
            <a:r>
              <a:rPr lang="en-US" sz="3200" dirty="0" smtClean="0">
                <a:latin typeface="Frutiger 57Cn"/>
                <a:cs typeface="Frutiger 57Cn"/>
              </a:rPr>
              <a:t>24  </a:t>
            </a:r>
            <a:r>
              <a:rPr lang="en-US" sz="3200" dirty="0">
                <a:latin typeface="Frutiger 57Cn"/>
                <a:cs typeface="Frutiger 57Cn"/>
              </a:rPr>
              <a:t>“Then he who had received the one talent came and said, ‘Lord, I knew you to be a hard man, reaping where you have not sown, and gathering where you have not scattered seed.</a:t>
            </a:r>
          </a:p>
          <a:p>
            <a:pPr algn="l"/>
            <a:r>
              <a:rPr lang="en-US" sz="3200" dirty="0">
                <a:latin typeface="Frutiger 57Cn"/>
                <a:cs typeface="Frutiger 57Cn"/>
              </a:rPr>
              <a:t>25  ‘And I was afraid, and went and hid your talent in the ground. Look, there you have what is yours.</a:t>
            </a:r>
            <a:r>
              <a:rPr lang="en-US" sz="3200" dirty="0" smtClean="0">
                <a:latin typeface="Frutiger 57Cn"/>
                <a:cs typeface="Frutiger 57Cn"/>
              </a:rPr>
              <a:t>’</a:t>
            </a:r>
            <a:endParaRPr lang="en-US" sz="3200" dirty="0">
              <a:latin typeface="Frutiger 57Cn"/>
              <a:cs typeface="Frutiger 57Cn"/>
            </a:endParaRPr>
          </a:p>
        </p:txBody>
      </p:sp>
    </p:spTree>
    <p:extLst>
      <p:ext uri="{BB962C8B-B14F-4D97-AF65-F5344CB8AC3E}">
        <p14:creationId xmlns:p14="http://schemas.microsoft.com/office/powerpoint/2010/main" val="389015599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60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200" b="1" dirty="0" smtClean="0">
                <a:solidFill>
                  <a:srgbClr val="FFCC66"/>
                </a:solidFill>
                <a:latin typeface="Frutiger 57Cn"/>
                <a:cs typeface="Frutiger 57Cn"/>
              </a:rPr>
              <a:t>Can spiritual gifts be developed?</a:t>
            </a:r>
          </a:p>
          <a:p>
            <a:pPr algn="l"/>
            <a:r>
              <a:rPr lang="en-US" sz="3200" dirty="0" smtClean="0">
                <a:latin typeface="Frutiger 57Cn"/>
                <a:cs typeface="Frutiger 57Cn"/>
              </a:rPr>
              <a:t> </a:t>
            </a:r>
            <a:endParaRPr lang="en-US" sz="3200" dirty="0">
              <a:latin typeface="Frutiger 57Cn"/>
              <a:cs typeface="Frutiger 57Cn"/>
            </a:endParaRPr>
          </a:p>
          <a:p>
            <a:pPr algn="l"/>
            <a:r>
              <a:rPr lang="en-US" sz="3200" dirty="0" smtClean="0">
                <a:latin typeface="Frutiger 57Cn"/>
                <a:cs typeface="Frutiger 57Cn"/>
              </a:rPr>
              <a:t>26  </a:t>
            </a:r>
            <a:r>
              <a:rPr lang="en-US" sz="3200" dirty="0">
                <a:latin typeface="Frutiger 57Cn"/>
                <a:cs typeface="Frutiger 57Cn"/>
              </a:rPr>
              <a:t>“But his lord answered and said to him, ‘You wicked and lazy servant, you knew that I reap where I have not sown, and gather where I have not scattered seed.</a:t>
            </a:r>
          </a:p>
          <a:p>
            <a:pPr algn="l"/>
            <a:r>
              <a:rPr lang="en-US" sz="3200" dirty="0">
                <a:latin typeface="Frutiger 57Cn"/>
                <a:cs typeface="Frutiger 57Cn"/>
              </a:rPr>
              <a:t>27  ‘So you ought to have deposited my money with the bankers, and at my coming I would have received back my own with interest.</a:t>
            </a:r>
          </a:p>
          <a:p>
            <a:pPr algn="l"/>
            <a:r>
              <a:rPr lang="en-US" sz="3200" dirty="0" smtClean="0">
                <a:latin typeface="Frutiger 57Cn"/>
                <a:cs typeface="Frutiger 57Cn"/>
              </a:rPr>
              <a:t>28  ‘</a:t>
            </a:r>
            <a:r>
              <a:rPr lang="en-US" sz="3200" dirty="0">
                <a:latin typeface="Frutiger 57Cn"/>
                <a:cs typeface="Frutiger 57Cn"/>
              </a:rPr>
              <a:t>Therefore take the talent from him, and give it to him who has ten talents.</a:t>
            </a:r>
          </a:p>
          <a:p>
            <a:pPr algn="l"/>
            <a:endParaRPr lang="en-US" sz="3200" dirty="0">
              <a:latin typeface="Frutiger 57Cn"/>
              <a:cs typeface="Frutiger 57Cn"/>
            </a:endParaRPr>
          </a:p>
        </p:txBody>
      </p:sp>
    </p:spTree>
    <p:extLst>
      <p:ext uri="{BB962C8B-B14F-4D97-AF65-F5344CB8AC3E}">
        <p14:creationId xmlns:p14="http://schemas.microsoft.com/office/powerpoint/2010/main" val="17946442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5016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200" b="1" dirty="0" smtClean="0">
                <a:solidFill>
                  <a:srgbClr val="FFCC66"/>
                </a:solidFill>
                <a:latin typeface="Frutiger 57Cn"/>
                <a:cs typeface="Frutiger 57Cn"/>
              </a:rPr>
              <a:t>Can spiritual gifts be developed?</a:t>
            </a:r>
          </a:p>
          <a:p>
            <a:pPr algn="l"/>
            <a:r>
              <a:rPr lang="en-US" sz="3200" dirty="0" smtClean="0">
                <a:latin typeface="Frutiger 57Cn"/>
                <a:cs typeface="Frutiger 57Cn"/>
              </a:rPr>
              <a:t> </a:t>
            </a:r>
            <a:endParaRPr lang="en-US" sz="3200" dirty="0">
              <a:latin typeface="Frutiger 57Cn"/>
              <a:cs typeface="Frutiger 57Cn"/>
            </a:endParaRPr>
          </a:p>
          <a:p>
            <a:pPr algn="l"/>
            <a:r>
              <a:rPr lang="en-US" sz="3200" dirty="0">
                <a:latin typeface="Frutiger 57Cn"/>
                <a:cs typeface="Frutiger 57Cn"/>
              </a:rPr>
              <a:t>29  ‘For to everyone who has, more will be given, and he will have abundance; but from him who does not have, even what he has will be taken away.</a:t>
            </a:r>
          </a:p>
          <a:p>
            <a:pPr algn="l"/>
            <a:r>
              <a:rPr lang="en-US" sz="3200" dirty="0">
                <a:latin typeface="Frutiger 57Cn"/>
                <a:cs typeface="Frutiger 57Cn"/>
              </a:rPr>
              <a:t>30  ‘And cast the unprofitable servant into the outer darkness. There will be weeping and gnashing of teeth.’</a:t>
            </a:r>
          </a:p>
          <a:p>
            <a:pPr algn="l"/>
            <a:endParaRPr lang="en-US" sz="3200" dirty="0">
              <a:latin typeface="Frutiger 57Cn"/>
              <a:cs typeface="Frutiger 57Cn"/>
            </a:endParaRPr>
          </a:p>
        </p:txBody>
      </p:sp>
    </p:spTree>
    <p:extLst>
      <p:ext uri="{BB962C8B-B14F-4D97-AF65-F5344CB8AC3E}">
        <p14:creationId xmlns:p14="http://schemas.microsoft.com/office/powerpoint/2010/main" val="315955405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6494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200" b="1" dirty="0" smtClean="0">
                <a:solidFill>
                  <a:srgbClr val="FFCC66"/>
                </a:solidFill>
                <a:latin typeface="Frutiger 57Cn"/>
                <a:cs typeface="Frutiger 57Cn"/>
              </a:rPr>
              <a:t>Can spiritual gifts be developed?</a:t>
            </a:r>
          </a:p>
          <a:p>
            <a:pPr algn="l"/>
            <a:r>
              <a:rPr lang="en-US" sz="3200" dirty="0" smtClean="0">
                <a:latin typeface="Frutiger 57Cn"/>
                <a:cs typeface="Frutiger 57Cn"/>
              </a:rPr>
              <a:t> </a:t>
            </a:r>
            <a:endParaRPr lang="en-US" sz="3200" dirty="0">
              <a:latin typeface="Frutiger 57Cn"/>
              <a:cs typeface="Frutiger 57Cn"/>
            </a:endParaRPr>
          </a:p>
          <a:p>
            <a:pPr algn="l"/>
            <a:r>
              <a:rPr lang="en-US" sz="3200" dirty="0" smtClean="0">
                <a:latin typeface="Frutiger 57Cn"/>
                <a:cs typeface="Frutiger 57Cn"/>
              </a:rPr>
              <a:t>Hebrews 5:12-14: For </a:t>
            </a:r>
            <a:r>
              <a:rPr lang="en-US" sz="3200" dirty="0">
                <a:latin typeface="Frutiger 57Cn"/>
                <a:cs typeface="Frutiger 57Cn"/>
              </a:rPr>
              <a:t>though by this time you ought to be teachers, you need someone to teach you again the first principles of the oracles of God; and you have come to need milk and not solid </a:t>
            </a:r>
            <a:r>
              <a:rPr lang="en-US" sz="3200" dirty="0" smtClean="0">
                <a:latin typeface="Frutiger 57Cn"/>
                <a:cs typeface="Frutiger 57Cn"/>
              </a:rPr>
              <a:t>food. For </a:t>
            </a:r>
            <a:r>
              <a:rPr lang="en-US" sz="3200" dirty="0">
                <a:latin typeface="Frutiger 57Cn"/>
                <a:cs typeface="Frutiger 57Cn"/>
              </a:rPr>
              <a:t>everyone who partakes only of milk is unskilled in the word of righteousness, for he is a </a:t>
            </a:r>
            <a:r>
              <a:rPr lang="en-US" sz="3200" dirty="0" smtClean="0">
                <a:latin typeface="Frutiger 57Cn"/>
                <a:cs typeface="Frutiger 57Cn"/>
              </a:rPr>
              <a:t>babe. But </a:t>
            </a:r>
            <a:r>
              <a:rPr lang="en-US" sz="3200" dirty="0">
                <a:latin typeface="Frutiger 57Cn"/>
                <a:cs typeface="Frutiger 57Cn"/>
              </a:rPr>
              <a:t>solid food belongs to those who are of full age, that is, those who by reason of use have their senses exercised to discern both good and evil.</a:t>
            </a:r>
          </a:p>
          <a:p>
            <a:pPr algn="l"/>
            <a:endParaRPr lang="en-US" sz="3200" dirty="0">
              <a:latin typeface="Frutiger 57Cn"/>
              <a:cs typeface="Frutiger 57Cn"/>
            </a:endParaRPr>
          </a:p>
        </p:txBody>
      </p:sp>
    </p:spTree>
    <p:extLst>
      <p:ext uri="{BB962C8B-B14F-4D97-AF65-F5344CB8AC3E}">
        <p14:creationId xmlns:p14="http://schemas.microsoft.com/office/powerpoint/2010/main" val="153017013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60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200" b="1" dirty="0" smtClean="0">
                <a:solidFill>
                  <a:srgbClr val="FFCC66"/>
                </a:solidFill>
                <a:latin typeface="Frutiger 57Cn"/>
                <a:cs typeface="Frutiger 57Cn"/>
              </a:rPr>
              <a:t>What is the purpose of </a:t>
            </a:r>
            <a:r>
              <a:rPr lang="en-US" sz="3200" b="1" dirty="0">
                <a:solidFill>
                  <a:srgbClr val="FFCC66"/>
                </a:solidFill>
                <a:latin typeface="Frutiger 57Cn"/>
                <a:cs typeface="Frutiger 57Cn"/>
              </a:rPr>
              <a:t>s</a:t>
            </a:r>
            <a:r>
              <a:rPr lang="en-US" sz="3200" b="1" dirty="0" smtClean="0">
                <a:solidFill>
                  <a:srgbClr val="FFCC66"/>
                </a:solidFill>
                <a:latin typeface="Frutiger 57Cn"/>
                <a:cs typeface="Frutiger 57Cn"/>
              </a:rPr>
              <a:t>piritual gifts?</a:t>
            </a:r>
          </a:p>
          <a:p>
            <a:pPr algn="l"/>
            <a:r>
              <a:rPr lang="en-US" sz="3200" dirty="0" smtClean="0">
                <a:latin typeface="Frutiger 57Cn"/>
                <a:cs typeface="Frutiger 57Cn"/>
              </a:rPr>
              <a:t> </a:t>
            </a:r>
            <a:endParaRPr lang="en-US" sz="3200" dirty="0">
              <a:latin typeface="Frutiger 57Cn"/>
              <a:cs typeface="Frutiger 57Cn"/>
            </a:endParaRPr>
          </a:p>
          <a:p>
            <a:pPr algn="l"/>
            <a:r>
              <a:rPr lang="en-US" sz="3200" dirty="0" smtClean="0">
                <a:latin typeface="Frutiger 57Cn"/>
                <a:cs typeface="Frutiger 57Cn"/>
              </a:rPr>
              <a:t>Ephesians 4:11-16 (NASB): </a:t>
            </a:r>
          </a:p>
          <a:p>
            <a:pPr algn="l"/>
            <a:r>
              <a:rPr lang="en-US" sz="3200" dirty="0">
                <a:latin typeface="Frutiger 57Cn"/>
                <a:cs typeface="Frutiger 57Cn"/>
              </a:rPr>
              <a:t>“And He gave some as apostles, and some as prophets, and some as evangelists, and some as pastors and teachers</a:t>
            </a:r>
            <a:r>
              <a:rPr lang="en-US" sz="3200" i="1" dirty="0">
                <a:latin typeface="Frutiger 57Cn"/>
                <a:cs typeface="Frutiger 57Cn"/>
              </a:rPr>
              <a:t>, for the equipping of the saints for the work of service, </a:t>
            </a:r>
            <a:r>
              <a:rPr lang="en-US" sz="3200" dirty="0">
                <a:latin typeface="Frutiger 57Cn"/>
                <a:cs typeface="Frutiger 57Cn"/>
              </a:rPr>
              <a:t>to the</a:t>
            </a:r>
            <a:r>
              <a:rPr lang="en-US" sz="3200" i="1" dirty="0">
                <a:latin typeface="Frutiger 57Cn"/>
                <a:cs typeface="Frutiger 57Cn"/>
              </a:rPr>
              <a:t> building up of the body of Christ;</a:t>
            </a:r>
            <a:r>
              <a:rPr lang="en-US" sz="3200" dirty="0">
                <a:latin typeface="Frutiger 57Cn"/>
                <a:cs typeface="Frutiger 57Cn"/>
              </a:rPr>
              <a:t> until we all attain to the unity of the faith, and of the knowledge of the Son of God, </a:t>
            </a:r>
            <a:r>
              <a:rPr lang="en-US" sz="3200" i="1" dirty="0">
                <a:latin typeface="Frutiger 57Cn"/>
                <a:cs typeface="Frutiger 57Cn"/>
              </a:rPr>
              <a:t>to a mature man, to the measure of the stature which belongs to the fullness of Christ </a:t>
            </a:r>
            <a:r>
              <a:rPr lang="en-US" sz="3200" dirty="0">
                <a:latin typeface="Frutiger 57Cn"/>
                <a:cs typeface="Frutiger 57Cn"/>
              </a:rPr>
              <a:t>. . . </a:t>
            </a:r>
          </a:p>
        </p:txBody>
      </p:sp>
    </p:spTree>
    <p:extLst>
      <p:ext uri="{BB962C8B-B14F-4D97-AF65-F5344CB8AC3E}">
        <p14:creationId xmlns:p14="http://schemas.microsoft.com/office/powerpoint/2010/main" val="178292316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4647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What can the power of God’s Holy Spirit do through and for us?</a:t>
            </a:r>
          </a:p>
          <a:p>
            <a:pPr algn="l"/>
            <a:r>
              <a:rPr lang="en-US" sz="3200" dirty="0" smtClean="0">
                <a:latin typeface="Frutiger 57Cn"/>
                <a:cs typeface="Frutiger 57Cn"/>
              </a:rPr>
              <a:t> </a:t>
            </a:r>
          </a:p>
          <a:p>
            <a:pPr lvl="0" algn="l"/>
            <a:r>
              <a:rPr lang="en-US" sz="3200" dirty="0" smtClean="0">
                <a:solidFill>
                  <a:srgbClr val="FFCC66"/>
                </a:solidFill>
                <a:latin typeface="Frutiger 57Cn"/>
                <a:cs typeface="Frutiger 57Cn"/>
              </a:rPr>
              <a:t>• </a:t>
            </a:r>
            <a:r>
              <a:rPr lang="en-US" sz="3200" i="1" dirty="0" smtClean="0">
                <a:solidFill>
                  <a:srgbClr val="FFCC66"/>
                </a:solidFill>
                <a:latin typeface="Frutiger 57Cn"/>
                <a:cs typeface="Frutiger 57Cn"/>
              </a:rPr>
              <a:t>It comforts and helps us. </a:t>
            </a:r>
            <a:br>
              <a:rPr lang="en-US" sz="3200" i="1" dirty="0" smtClean="0">
                <a:solidFill>
                  <a:srgbClr val="FFCC66"/>
                </a:solidFill>
                <a:latin typeface="Frutiger 57Cn"/>
                <a:cs typeface="Frutiger 57Cn"/>
              </a:rPr>
            </a:br>
            <a:r>
              <a:rPr lang="en-US" sz="3200" dirty="0" smtClean="0">
                <a:latin typeface="Frutiger 57Cn"/>
                <a:cs typeface="Frutiger 57Cn"/>
              </a:rPr>
              <a:t>John 16:</a:t>
            </a:r>
            <a:r>
              <a:rPr lang="en-US" sz="3200" dirty="0" smtClean="0">
                <a:latin typeface="Frutiger 57Cn"/>
                <a:cs typeface="Frutiger 57Cn"/>
              </a:rPr>
              <a:t>7: </a:t>
            </a:r>
            <a:r>
              <a:rPr lang="en-US" sz="3200" dirty="0" smtClean="0">
                <a:latin typeface="Frutiger 57Cn"/>
                <a:cs typeface="Frutiger 57Cn"/>
              </a:rPr>
              <a:t>Nevertheless I tell you the truth. It is to your advantage that I go away; for if I do not go away, the Helper will not come to you; but if I depart, I will send [it] to you. </a:t>
            </a:r>
          </a:p>
          <a:p>
            <a:pPr lvl="0" algn="l"/>
            <a:endParaRPr lang="en-US" sz="3200" dirty="0">
              <a:latin typeface="Frutiger 57Cn"/>
              <a:cs typeface="Frutiger 57Cn"/>
            </a:endParaRPr>
          </a:p>
        </p:txBody>
      </p:sp>
    </p:spTree>
    <p:extLst>
      <p:ext uri="{BB962C8B-B14F-4D97-AF65-F5344CB8AC3E}">
        <p14:creationId xmlns:p14="http://schemas.microsoft.com/office/powerpoint/2010/main" val="389127911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5016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200" b="1" dirty="0" smtClean="0">
                <a:solidFill>
                  <a:srgbClr val="FFCC66"/>
                </a:solidFill>
                <a:latin typeface="Frutiger 57Cn"/>
                <a:cs typeface="Frutiger 57Cn"/>
              </a:rPr>
              <a:t>What is the purpose of </a:t>
            </a:r>
            <a:r>
              <a:rPr lang="en-US" sz="3200" b="1" dirty="0">
                <a:solidFill>
                  <a:srgbClr val="FFCC66"/>
                </a:solidFill>
                <a:latin typeface="Frutiger 57Cn"/>
                <a:cs typeface="Frutiger 57Cn"/>
              </a:rPr>
              <a:t>s</a:t>
            </a:r>
            <a:r>
              <a:rPr lang="en-US" sz="3200" b="1" dirty="0" smtClean="0">
                <a:solidFill>
                  <a:srgbClr val="FFCC66"/>
                </a:solidFill>
                <a:latin typeface="Frutiger 57Cn"/>
                <a:cs typeface="Frutiger 57Cn"/>
              </a:rPr>
              <a:t>piritual gifts?</a:t>
            </a:r>
          </a:p>
          <a:p>
            <a:pPr algn="l"/>
            <a:r>
              <a:rPr lang="en-US" sz="3200" dirty="0" smtClean="0">
                <a:latin typeface="Frutiger 57Cn"/>
                <a:cs typeface="Frutiger 57Cn"/>
              </a:rPr>
              <a:t> </a:t>
            </a:r>
            <a:endParaRPr lang="en-US" sz="3200" dirty="0">
              <a:latin typeface="Frutiger 57Cn"/>
              <a:cs typeface="Frutiger 57Cn"/>
            </a:endParaRPr>
          </a:p>
          <a:p>
            <a:pPr algn="l"/>
            <a:r>
              <a:rPr lang="en-US" sz="3200" dirty="0" smtClean="0">
                <a:latin typeface="Frutiger 57Cn"/>
                <a:cs typeface="Frutiger 57Cn"/>
              </a:rPr>
              <a:t>Ephesians 4:11-16 (NASB): </a:t>
            </a:r>
          </a:p>
          <a:p>
            <a:pPr algn="l"/>
            <a:r>
              <a:rPr lang="en-US" sz="3200" dirty="0" smtClean="0">
                <a:latin typeface="Frutiger 57Cn"/>
                <a:cs typeface="Frutiger 57Cn"/>
              </a:rPr>
              <a:t>“Speaking </a:t>
            </a:r>
            <a:r>
              <a:rPr lang="en-US" sz="3200" dirty="0">
                <a:latin typeface="Frutiger 57Cn"/>
                <a:cs typeface="Frutiger 57Cn"/>
              </a:rPr>
              <a:t>the truth in love, </a:t>
            </a:r>
            <a:r>
              <a:rPr lang="en-US" sz="3200" i="1" dirty="0">
                <a:latin typeface="Frutiger 57Cn"/>
                <a:cs typeface="Frutiger 57Cn"/>
              </a:rPr>
              <a:t>we are to grow up </a:t>
            </a:r>
            <a:r>
              <a:rPr lang="en-US" sz="3200" i="1" dirty="0" smtClean="0">
                <a:latin typeface="Frutiger 57Cn"/>
                <a:cs typeface="Frutiger 57Cn"/>
              </a:rPr>
              <a:t/>
            </a:r>
            <a:br>
              <a:rPr lang="en-US" sz="3200" i="1" dirty="0" smtClean="0">
                <a:latin typeface="Frutiger 57Cn"/>
                <a:cs typeface="Frutiger 57Cn"/>
              </a:rPr>
            </a:br>
            <a:r>
              <a:rPr lang="en-US" sz="3200" i="1" dirty="0" smtClean="0">
                <a:latin typeface="Frutiger 57Cn"/>
                <a:cs typeface="Frutiger 57Cn"/>
              </a:rPr>
              <a:t>in </a:t>
            </a:r>
            <a:r>
              <a:rPr lang="en-US" sz="3200" i="1" dirty="0">
                <a:latin typeface="Frutiger 57Cn"/>
                <a:cs typeface="Frutiger 57Cn"/>
              </a:rPr>
              <a:t>all aspects into Him, who is the head, even Christ, </a:t>
            </a:r>
            <a:r>
              <a:rPr lang="en-US" sz="3200" dirty="0">
                <a:latin typeface="Frutiger 57Cn"/>
                <a:cs typeface="Frutiger 57Cn"/>
              </a:rPr>
              <a:t>from whom the whole body, being fitted and held together by that which every joint supplies, according to the proper working of each individual part, </a:t>
            </a:r>
            <a:r>
              <a:rPr lang="en-US" sz="3200" i="1" dirty="0">
                <a:latin typeface="Frutiger 57Cn"/>
                <a:cs typeface="Frutiger 57Cn"/>
              </a:rPr>
              <a:t>causes the growth of the body for the building up of itself in love.”</a:t>
            </a:r>
            <a:endParaRPr lang="en-US" sz="3200" dirty="0">
              <a:latin typeface="Frutiger 57Cn"/>
              <a:cs typeface="Frutiger 57Cn"/>
            </a:endParaRPr>
          </a:p>
        </p:txBody>
      </p:sp>
    </p:spTree>
    <p:extLst>
      <p:ext uri="{BB962C8B-B14F-4D97-AF65-F5344CB8AC3E}">
        <p14:creationId xmlns:p14="http://schemas.microsoft.com/office/powerpoint/2010/main" val="402146619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9"/>
          <p:cNvSpPr txBox="1">
            <a:spLocks/>
          </p:cNvSpPr>
          <p:nvPr/>
        </p:nvSpPr>
        <p:spPr>
          <a:xfrm>
            <a:off x="609600" y="1304925"/>
            <a:ext cx="8077200" cy="5324475"/>
          </a:xfrm>
          <a:prstGeom prst="rect">
            <a:avLst/>
          </a:prstGeom>
        </p:spPr>
        <p:txBody>
          <a:bodyPr vert="horz" anchor="b"/>
          <a:lstStyle>
            <a:lvl1pPr marL="0" indent="0" algn="l" rtl="0" eaLnBrk="0" fontAlgn="base" hangingPunct="0">
              <a:spcBef>
                <a:spcPct val="20000"/>
              </a:spcBef>
              <a:spcAft>
                <a:spcPct val="0"/>
              </a:spcAft>
              <a:buClr>
                <a:schemeClr val="tx2"/>
              </a:buClr>
              <a:buNone/>
              <a:defRPr sz="2000">
                <a:solidFill>
                  <a:srgbClr val="FFFFFF"/>
                </a:solidFill>
                <a:latin typeface="+mn-lt"/>
                <a:ea typeface="ＭＳ Ｐゴシック" charset="0"/>
                <a:cs typeface="ＭＳ Ｐゴシック" charset="0"/>
              </a:defRPr>
            </a:lvl1pPr>
            <a:lvl2pPr marL="457200" indent="0" algn="l" rtl="0" eaLnBrk="0" fontAlgn="base" hangingPunct="0">
              <a:spcBef>
                <a:spcPct val="20000"/>
              </a:spcBef>
              <a:spcAft>
                <a:spcPct val="0"/>
              </a:spcAft>
              <a:buClr>
                <a:schemeClr val="tx2"/>
              </a:buClr>
              <a:buNone/>
              <a:defRPr sz="1800">
                <a:solidFill>
                  <a:srgbClr val="FFFFFF"/>
                </a:solidFill>
                <a:latin typeface="+mn-lt"/>
                <a:ea typeface="ＭＳ Ｐゴシック" charset="-128"/>
              </a:defRPr>
            </a:lvl2pPr>
            <a:lvl3pPr marL="914400" indent="0" algn="l" rtl="0" eaLnBrk="0" fontAlgn="base" hangingPunct="0">
              <a:spcBef>
                <a:spcPct val="20000"/>
              </a:spcBef>
              <a:spcAft>
                <a:spcPct val="0"/>
              </a:spcAft>
              <a:buClr>
                <a:schemeClr val="tx2"/>
              </a:buClr>
              <a:buNone/>
              <a:defRPr sz="1600">
                <a:solidFill>
                  <a:srgbClr val="FFFFFF"/>
                </a:solidFill>
                <a:latin typeface="+mn-lt"/>
                <a:ea typeface="ＭＳ Ｐゴシック" charset="-128"/>
              </a:defRPr>
            </a:lvl3pPr>
            <a:lvl4pPr marL="1371600" indent="0" algn="l" rtl="0" eaLnBrk="0" fontAlgn="base" hangingPunct="0">
              <a:spcBef>
                <a:spcPct val="20000"/>
              </a:spcBef>
              <a:spcAft>
                <a:spcPct val="0"/>
              </a:spcAft>
              <a:buClr>
                <a:schemeClr val="tx2"/>
              </a:buClr>
              <a:buNone/>
              <a:defRPr sz="1400">
                <a:solidFill>
                  <a:srgbClr val="FFFFFF"/>
                </a:solidFill>
                <a:latin typeface="+mn-lt"/>
                <a:ea typeface="ＭＳ Ｐゴシック" charset="-128"/>
              </a:defRPr>
            </a:lvl4pPr>
            <a:lvl5pPr marL="1828800" indent="0" algn="l" rtl="0" eaLnBrk="0" fontAlgn="base" hangingPunct="0">
              <a:spcBef>
                <a:spcPct val="20000"/>
              </a:spcBef>
              <a:spcAft>
                <a:spcPct val="0"/>
              </a:spcAft>
              <a:buClr>
                <a:schemeClr val="tx2"/>
              </a:buClr>
              <a:buNone/>
              <a:defRPr sz="1400">
                <a:solidFill>
                  <a:srgbClr val="FFFFFF"/>
                </a:solidFill>
                <a:latin typeface="+mn-lt"/>
                <a:ea typeface="ＭＳ Ｐゴシック" charset="-128"/>
              </a:defRPr>
            </a:lvl5pPr>
            <a:lvl6pPr marL="2286000" indent="0" algn="l" rtl="0" eaLnBrk="0" fontAlgn="base" hangingPunct="0">
              <a:spcBef>
                <a:spcPct val="20000"/>
              </a:spcBef>
              <a:spcAft>
                <a:spcPct val="0"/>
              </a:spcAft>
              <a:buClr>
                <a:schemeClr val="tx2"/>
              </a:buClr>
              <a:buNone/>
              <a:defRPr sz="1400">
                <a:solidFill>
                  <a:srgbClr val="FFFFFF"/>
                </a:solidFill>
                <a:latin typeface="+mn-lt"/>
                <a:ea typeface="ＭＳ Ｐゴシック" charset="-128"/>
              </a:defRPr>
            </a:lvl6pPr>
            <a:lvl7pPr marL="2743200" indent="0" algn="l" rtl="0" eaLnBrk="0" fontAlgn="base" hangingPunct="0">
              <a:spcBef>
                <a:spcPct val="20000"/>
              </a:spcBef>
              <a:spcAft>
                <a:spcPct val="0"/>
              </a:spcAft>
              <a:buClr>
                <a:schemeClr val="tx2"/>
              </a:buClr>
              <a:buNone/>
              <a:defRPr sz="1400">
                <a:solidFill>
                  <a:srgbClr val="FFFFFF"/>
                </a:solidFill>
                <a:latin typeface="+mn-lt"/>
                <a:ea typeface="ＭＳ Ｐゴシック" charset="-128"/>
              </a:defRPr>
            </a:lvl7pPr>
            <a:lvl8pPr marL="3200400" indent="0" algn="l" rtl="0" eaLnBrk="0" fontAlgn="base" hangingPunct="0">
              <a:spcBef>
                <a:spcPct val="20000"/>
              </a:spcBef>
              <a:spcAft>
                <a:spcPct val="0"/>
              </a:spcAft>
              <a:buClr>
                <a:schemeClr val="tx2"/>
              </a:buClr>
              <a:buNone/>
              <a:defRPr sz="1400">
                <a:solidFill>
                  <a:srgbClr val="FFFFFF"/>
                </a:solidFill>
                <a:latin typeface="+mn-lt"/>
                <a:ea typeface="ＭＳ Ｐゴシック" charset="-128"/>
              </a:defRPr>
            </a:lvl8pPr>
            <a:lvl9pPr marL="3657600" indent="0" algn="l" rtl="0" eaLnBrk="0" fontAlgn="base" hangingPunct="0">
              <a:spcBef>
                <a:spcPct val="20000"/>
              </a:spcBef>
              <a:spcAft>
                <a:spcPct val="0"/>
              </a:spcAft>
              <a:buClr>
                <a:schemeClr val="tx2"/>
              </a:buClr>
              <a:buNone/>
              <a:defRPr sz="1400">
                <a:solidFill>
                  <a:srgbClr val="FFFFFF"/>
                </a:solidFill>
                <a:latin typeface="+mn-lt"/>
                <a:ea typeface="ＭＳ Ｐゴシック" charset="-128"/>
              </a:defRPr>
            </a:lvl9pPr>
          </a:lstStyle>
          <a:p>
            <a:pPr algn="ctr">
              <a:buFont typeface="Wingdings 2" charset="0"/>
              <a:buNone/>
            </a:pPr>
            <a:r>
              <a:rPr lang="en-US" sz="3600" b="1" i="1" dirty="0" smtClean="0">
                <a:latin typeface="Frutiger 57Cn"/>
                <a:cs typeface="Frutiger 57Cn"/>
              </a:rPr>
              <a:t>UCG Vision Statement</a:t>
            </a:r>
          </a:p>
          <a:p>
            <a:r>
              <a:rPr lang="en-US" sz="3200" dirty="0" smtClean="0">
                <a:latin typeface="Corbel" charset="0"/>
              </a:rPr>
              <a:t>“The vision of the United Church of God is ‘A </a:t>
            </a:r>
            <a:r>
              <a:rPr lang="en-US" sz="3200" dirty="0">
                <a:latin typeface="Corbel" charset="0"/>
              </a:rPr>
              <a:t>Church led by God’s Holy Spirit, joined and knit together </a:t>
            </a:r>
            <a:r>
              <a:rPr lang="en-US" sz="3200" dirty="0">
                <a:solidFill>
                  <a:schemeClr val="tx2">
                    <a:lumMod val="60000"/>
                    <a:lumOff val="40000"/>
                  </a:schemeClr>
                </a:solidFill>
                <a:latin typeface="Corbel" charset="0"/>
              </a:rPr>
              <a:t>by what every member supplies, with all doing their share and growing in love </a:t>
            </a:r>
            <a:r>
              <a:rPr lang="en-US" sz="3200" dirty="0">
                <a:latin typeface="Corbel" charset="0"/>
              </a:rPr>
              <a:t>to fulfill God’s great purpose for humanity to bring many children to glory (Ephesians 4:16; Hebrews 2:10)</a:t>
            </a:r>
            <a:r>
              <a:rPr lang="en-US" sz="3200" dirty="0" smtClean="0">
                <a:latin typeface="Corbel" charset="0"/>
              </a:rPr>
              <a:t>.’”</a:t>
            </a:r>
          </a:p>
          <a:p>
            <a:endParaRPr lang="en-US" sz="3200" dirty="0" smtClean="0">
              <a:latin typeface="Corbel" charset="0"/>
            </a:endParaRPr>
          </a:p>
          <a:p>
            <a:endParaRPr lang="en-US" sz="3200" dirty="0">
              <a:latin typeface="Corbel" charset="0"/>
            </a:endParaRPr>
          </a:p>
          <a:p>
            <a:r>
              <a:rPr lang="en-US" sz="3200" dirty="0" smtClean="0">
                <a:latin typeface="Corbel" charset="0"/>
              </a:rPr>
              <a:t> </a:t>
            </a:r>
            <a:endParaRPr lang="en-US" dirty="0">
              <a:latin typeface="Corbel" charset="0"/>
            </a:endParaRPr>
          </a:p>
        </p:txBody>
      </p:sp>
    </p:spTree>
    <p:extLst>
      <p:ext uri="{BB962C8B-B14F-4D97-AF65-F5344CB8AC3E}">
        <p14:creationId xmlns:p14="http://schemas.microsoft.com/office/powerpoint/2010/main" val="217288012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19187835"/>
      </p:ext>
    </p:extLst>
  </p:cSld>
  <p:clrMapOvr>
    <a:masterClrMapping/>
  </p:clrMapOvr>
  <p:transition xmlns:p14="http://schemas.microsoft.com/office/powerpoint/2010/mai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56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 y="0"/>
            <a:ext cx="9194800" cy="689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2805464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2185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What can the power of God’s Holy Spirit do through and for us?</a:t>
            </a:r>
          </a:p>
          <a:p>
            <a:pPr algn="l"/>
            <a:r>
              <a:rPr lang="en-US" sz="3200" dirty="0" smtClean="0">
                <a:latin typeface="Frutiger 57Cn"/>
                <a:cs typeface="Frutiger 57Cn"/>
              </a:rPr>
              <a:t> </a:t>
            </a:r>
            <a:endParaRPr lang="en-US" sz="3200" dirty="0">
              <a:latin typeface="Frutiger 57Cn"/>
              <a:cs typeface="Frutiger 57Cn"/>
            </a:endParaRPr>
          </a:p>
          <a:p>
            <a:pPr lvl="0" algn="l"/>
            <a:r>
              <a:rPr lang="en-US" sz="3200" dirty="0">
                <a:solidFill>
                  <a:srgbClr val="FFCC66"/>
                </a:solidFill>
                <a:latin typeface="Frutiger 57Cn"/>
                <a:cs typeface="Frutiger 57Cn"/>
              </a:rPr>
              <a:t>• </a:t>
            </a:r>
            <a:r>
              <a:rPr lang="en-US" sz="3200" i="1" dirty="0" smtClean="0">
                <a:solidFill>
                  <a:srgbClr val="FFCC66"/>
                </a:solidFill>
                <a:latin typeface="Frutiger 57Cn"/>
                <a:cs typeface="Frutiger 57Cn"/>
              </a:rPr>
              <a:t>It teaches us. </a:t>
            </a:r>
          </a:p>
        </p:txBody>
      </p:sp>
    </p:spTree>
    <p:extLst>
      <p:ext uri="{BB962C8B-B14F-4D97-AF65-F5344CB8AC3E}">
        <p14:creationId xmlns:p14="http://schemas.microsoft.com/office/powerpoint/2010/main" val="189414636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theme1.xml><?xml version="1.0" encoding="utf-8"?>
<a:theme xmlns:a="http://schemas.openxmlformats.org/drawingml/2006/main" name="Fireball">
  <a:themeElements>
    <a:clrScheme name="Fireball 1">
      <a:dk1>
        <a:srgbClr val="5F5F5F"/>
      </a:dk1>
      <a:lt1>
        <a:srgbClr val="FFFFCC"/>
      </a:lt1>
      <a:dk2>
        <a:srgbClr val="000000"/>
      </a:dk2>
      <a:lt2>
        <a:srgbClr val="FFCC66"/>
      </a:lt2>
      <a:accent1>
        <a:srgbClr val="FF9933"/>
      </a:accent1>
      <a:accent2>
        <a:srgbClr val="CC0066"/>
      </a:accent2>
      <a:accent3>
        <a:srgbClr val="AAAAAA"/>
      </a:accent3>
      <a:accent4>
        <a:srgbClr val="DADAAE"/>
      </a:accent4>
      <a:accent5>
        <a:srgbClr val="FFCAAD"/>
      </a:accent5>
      <a:accent6>
        <a:srgbClr val="B9005C"/>
      </a:accent6>
      <a:hlink>
        <a:srgbClr val="CC00CC"/>
      </a:hlink>
      <a:folHlink>
        <a:srgbClr val="990099"/>
      </a:folHlink>
    </a:clrScheme>
    <a:fontScheme name="Fireball">
      <a:majorFont>
        <a:latin typeface="BL Frutiger Black"/>
        <a:ea typeface=""/>
        <a:cs typeface=""/>
      </a:majorFont>
      <a:minorFont>
        <a:latin typeface="B Frutiger Bol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New Roman" charset="0"/>
          </a:defRPr>
        </a:defPPr>
      </a:lstStyle>
    </a:lnDef>
  </a:objectDefaults>
  <a:extraClrSchemeLst>
    <a:extraClrScheme>
      <a:clrScheme name="Fireball 1">
        <a:dk1>
          <a:srgbClr val="5F5F5F"/>
        </a:dk1>
        <a:lt1>
          <a:srgbClr val="FFFFCC"/>
        </a:lt1>
        <a:dk2>
          <a:srgbClr val="000000"/>
        </a:dk2>
        <a:lt2>
          <a:srgbClr val="FFCC66"/>
        </a:lt2>
        <a:accent1>
          <a:srgbClr val="FF9933"/>
        </a:accent1>
        <a:accent2>
          <a:srgbClr val="CC0066"/>
        </a:accent2>
        <a:accent3>
          <a:srgbClr val="AAAAAA"/>
        </a:accent3>
        <a:accent4>
          <a:srgbClr val="DADAAE"/>
        </a:accent4>
        <a:accent5>
          <a:srgbClr val="FFCAAD"/>
        </a:accent5>
        <a:accent6>
          <a:srgbClr val="B9005C"/>
        </a:accent6>
        <a:hlink>
          <a:srgbClr val="CC00CC"/>
        </a:hlink>
        <a:folHlink>
          <a:srgbClr val="990099"/>
        </a:folHlink>
      </a:clrScheme>
      <a:clrMap bg1="dk2" tx1="lt1" bg2="dk1" tx2="lt2" accent1="accent1" accent2="accent2" accent3="accent3" accent4="accent4" accent5="accent5" accent6="accent6" hlink="hlink" folHlink="folHlink"/>
    </a:extraClrScheme>
    <a:extraClrScheme>
      <a:clrScheme name="Fireball 2">
        <a:dk1>
          <a:srgbClr val="000000"/>
        </a:dk1>
        <a:lt1>
          <a:srgbClr val="FFFFFF"/>
        </a:lt1>
        <a:dk2>
          <a:srgbClr val="FF9900"/>
        </a:dk2>
        <a:lt2>
          <a:srgbClr val="5F5F5F"/>
        </a:lt2>
        <a:accent1>
          <a:srgbClr val="FF9933"/>
        </a:accent1>
        <a:accent2>
          <a:srgbClr val="CC0066"/>
        </a:accent2>
        <a:accent3>
          <a:srgbClr val="FFFFFF"/>
        </a:accent3>
        <a:accent4>
          <a:srgbClr val="000000"/>
        </a:accent4>
        <a:accent5>
          <a:srgbClr val="FFCAAD"/>
        </a:accent5>
        <a:accent6>
          <a:srgbClr val="B9005C"/>
        </a:accent6>
        <a:hlink>
          <a:srgbClr val="CC00CC"/>
        </a:hlink>
        <a:folHlink>
          <a:srgbClr val="990099"/>
        </a:folHlink>
      </a:clrScheme>
      <a:clrMap bg1="lt1" tx1="dk1" bg2="lt2" tx2="dk2" accent1="accent1" accent2="accent2" accent3="accent3" accent4="accent4" accent5="accent5" accent6="accent6" hlink="hlink" folHlink="folHlink"/>
    </a:extraClrScheme>
    <a:extraClrScheme>
      <a:clrScheme name="Fireball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HD:Old Mac Files:Microsoft Office 98:Templates:Presentation Designs:Fireball</Template>
  <TotalTime>34603</TotalTime>
  <Words>901</Words>
  <Application>Microsoft Macintosh PowerPoint</Application>
  <PresentationFormat>On-screen Show (4:3)</PresentationFormat>
  <Paragraphs>375</Paragraphs>
  <Slides>83</Slides>
  <Notes>82</Notes>
  <HiddenSlides>0</HiddenSlides>
  <MMClips>0</MMClips>
  <ScaleCrop>false</ScaleCrop>
  <HeadingPairs>
    <vt:vector size="4" baseType="variant">
      <vt:variant>
        <vt:lpstr>Theme</vt:lpstr>
      </vt:variant>
      <vt:variant>
        <vt:i4>3</vt:i4>
      </vt:variant>
      <vt:variant>
        <vt:lpstr>Slide Titles</vt:lpstr>
      </vt:variant>
      <vt:variant>
        <vt:i4>83</vt:i4>
      </vt:variant>
    </vt:vector>
  </HeadingPairs>
  <TitlesOfParts>
    <vt:vector size="86" baseType="lpstr">
      <vt:lpstr>Fireball</vt:lpstr>
      <vt:lpstr>1_Custom Design</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Ideas for The Good News  </dc:title>
  <dc:creator/>
  <cp:lastModifiedBy>Scott Ashley</cp:lastModifiedBy>
  <cp:revision>857</cp:revision>
  <cp:lastPrinted>2002-04-29T19:33:49Z</cp:lastPrinted>
  <dcterms:created xsi:type="dcterms:W3CDTF">2002-04-29T15:32:00Z</dcterms:created>
  <dcterms:modified xsi:type="dcterms:W3CDTF">2013-05-11T17:35:36Z</dcterms:modified>
</cp:coreProperties>
</file>